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7" r:id="rId2"/>
  </p:sldMasterIdLst>
  <p:notesMasterIdLst>
    <p:notesMasterId r:id="rId24"/>
  </p:notesMasterIdLst>
  <p:handoutMasterIdLst>
    <p:handoutMasterId r:id="rId25"/>
  </p:handoutMasterIdLst>
  <p:sldIdLst>
    <p:sldId id="295" r:id="rId3"/>
    <p:sldId id="300" r:id="rId4"/>
    <p:sldId id="306" r:id="rId5"/>
    <p:sldId id="319" r:id="rId6"/>
    <p:sldId id="320" r:id="rId7"/>
    <p:sldId id="303" r:id="rId8"/>
    <p:sldId id="321" r:id="rId9"/>
    <p:sldId id="305" r:id="rId10"/>
    <p:sldId id="296" r:id="rId11"/>
    <p:sldId id="325" r:id="rId12"/>
    <p:sldId id="308" r:id="rId13"/>
    <p:sldId id="309" r:id="rId14"/>
    <p:sldId id="322" r:id="rId15"/>
    <p:sldId id="323" r:id="rId16"/>
    <p:sldId id="310" r:id="rId17"/>
    <p:sldId id="324" r:id="rId18"/>
    <p:sldId id="311" r:id="rId19"/>
    <p:sldId id="314" r:id="rId20"/>
    <p:sldId id="326" r:id="rId21"/>
    <p:sldId id="315" r:id="rId22"/>
    <p:sldId id="299" r:id="rId23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0000"/>
    <a:srgbClr val="984807"/>
    <a:srgbClr val="CC3300"/>
    <a:srgbClr val="EFE0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1" d="100"/>
          <a:sy n="151" d="100"/>
        </p:scale>
        <p:origin x="396" y="1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64" d="100"/>
          <a:sy n="64" d="100"/>
        </p:scale>
        <p:origin x="-3144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A7F127-ECAA-4760-ACEA-FAD63A3FB4DC}" type="datetimeFigureOut">
              <a:rPr lang="ko-KR" altLang="en-US" smtClean="0"/>
              <a:pPr/>
              <a:t>2020-10-01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3425A6-399E-4519-876C-F022D27B71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1881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0E243F-38FD-4C77-9249-0B541C6C526A}" type="datetimeFigureOut">
              <a:rPr lang="ko-KR" altLang="en-US" smtClean="0"/>
              <a:pPr/>
              <a:t>2020-10-01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23FD51-CB7D-4F20-9C67-E553E8D12E8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3085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cetna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Grbovi fakulteta i univerziteta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531014" y="1000114"/>
            <a:ext cx="2081973" cy="15131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na prezentacij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11412" y="1773084"/>
            <a:ext cx="7246736" cy="1080121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80000"/>
              </a:lnSpc>
              <a:buNone/>
              <a:defRPr sz="3600" b="1" baseline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sr-Cyrl-RS" altLang="ko-KR" smtClean="0">
                <a:ea typeface="맑은 고딕" pitchFamily="50" charset="-127"/>
              </a:rPr>
              <a:t>Презентација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11412" y="2925212"/>
            <a:ext cx="4176612" cy="43204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defRPr>
            </a:lvl1pPr>
          </a:lstStyle>
          <a:p>
            <a:pPr>
              <a:spcBef>
                <a:spcPts val="0"/>
              </a:spcBef>
              <a:defRPr/>
            </a:pPr>
            <a:r>
              <a:rPr lang="sr-Cyrl-RS" altLang="ko-KR" b="1" smtClean="0"/>
              <a:t>АУТОР</a:t>
            </a:r>
            <a:endParaRPr lang="en-US" altLang="ko-KR" dirty="0"/>
          </a:p>
        </p:txBody>
      </p:sp>
      <p:sp>
        <p:nvSpPr>
          <p:cNvPr id="5" name="Rectangle 4"/>
          <p:cNvSpPr/>
          <p:nvPr/>
        </p:nvSpPr>
        <p:spPr>
          <a:xfrm>
            <a:off x="257264" y="1743750"/>
            <a:ext cx="71500" cy="1656000"/>
          </a:xfrm>
          <a:prstGeom prst="rect">
            <a:avLst/>
          </a:prstGeom>
          <a:solidFill>
            <a:srgbClr val="9848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92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ana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57158" y="123478"/>
            <a:ext cx="6643751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sr-Cyrl-RS" altLang="ko-KR" smtClean="0"/>
              <a:t>НАСЛОВ</a:t>
            </a:r>
            <a:endParaRPr lang="en-US" altLang="ko-KR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57158" y="699542"/>
            <a:ext cx="6643751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1" baseline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sr-Cyrl-RS" altLang="ko-KR" smtClean="0"/>
              <a:t>ПОДНАСЛОВ</a:t>
            </a:r>
            <a:endParaRPr lang="en-US" altLang="ko-KR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357188" y="1142990"/>
            <a:ext cx="6643704" cy="2643206"/>
          </a:xfrm>
          <a:prstGeom prst="rect">
            <a:avLst/>
          </a:prstGeom>
        </p:spPr>
        <p:txBody>
          <a:bodyPr/>
          <a:lstStyle>
            <a:lvl1pPr>
              <a:buNone/>
              <a:defRPr sz="1800"/>
            </a:lvl1pPr>
            <a:lvl2pPr marL="541338" indent="-360363">
              <a:defRPr sz="1800"/>
            </a:lvl2pPr>
            <a:lvl3pPr>
              <a:defRPr sz="1800"/>
            </a:lvl3pPr>
            <a:lvl4pPr>
              <a:buFont typeface="Wingdings" pitchFamily="2" charset="2"/>
              <a:buChar char="§"/>
              <a:defRPr sz="1800"/>
            </a:lvl4pPr>
            <a:lvl5pPr>
              <a:buFont typeface="Courier New" pitchFamily="49" charset="0"/>
              <a:buChar char="o"/>
              <a:defRPr sz="1800"/>
            </a:lvl5pPr>
          </a:lstStyle>
          <a:p>
            <a:pPr lvl="0"/>
            <a:r>
              <a:rPr lang="sr-Cyrl-RS" smtClean="0"/>
              <a:t>Текст...</a:t>
            </a:r>
            <a:endParaRPr lang="en-US" smtClean="0"/>
          </a:p>
          <a:p>
            <a:pPr lvl="1"/>
            <a:r>
              <a:rPr lang="sr-Cyrl-RS" smtClean="0"/>
              <a:t>текст</a:t>
            </a:r>
          </a:p>
          <a:p>
            <a:pPr lvl="1"/>
            <a:r>
              <a:rPr lang="sr-Cyrl-RS" smtClean="0"/>
              <a:t>текст</a:t>
            </a:r>
          </a:p>
          <a:p>
            <a:pPr lvl="1"/>
            <a:endParaRPr lang="en-US" smtClean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57158" y="714362"/>
            <a:ext cx="6643751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BLON LEVO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857488" y="123478"/>
            <a:ext cx="6000792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sr-Cyrl-RS" altLang="ko-KR" smtClean="0"/>
              <a:t>НАСЛОВ</a:t>
            </a:r>
            <a:endParaRPr lang="en-US" altLang="ko-KR" dirty="0"/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857488" y="699542"/>
            <a:ext cx="6000792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1" baseline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sr-Cyrl-RS" altLang="ko-KR" smtClean="0"/>
              <a:t>ПОДНАСЛОВ</a:t>
            </a:r>
            <a:endParaRPr lang="en-US" altLang="ko-KR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43108" y="1142990"/>
            <a:ext cx="6715142" cy="2643206"/>
          </a:xfrm>
          <a:prstGeom prst="rect">
            <a:avLst/>
          </a:prstGeom>
        </p:spPr>
        <p:txBody>
          <a:bodyPr/>
          <a:lstStyle>
            <a:lvl1pPr>
              <a:buNone/>
              <a:defRPr sz="1800"/>
            </a:lvl1pPr>
            <a:lvl2pPr marL="360363" indent="-179388">
              <a:defRPr sz="1800"/>
            </a:lvl2pPr>
            <a:lvl3pPr marL="360363" indent="-179388">
              <a:defRPr sz="1800"/>
            </a:lvl3pPr>
            <a:lvl4pPr marL="360363" indent="-179388">
              <a:buFont typeface="Wingdings" pitchFamily="2" charset="2"/>
              <a:buChar char="§"/>
              <a:defRPr sz="1800"/>
            </a:lvl4pPr>
            <a:lvl5pPr>
              <a:buFont typeface="Courier New" pitchFamily="49" charset="0"/>
              <a:buChar char="o"/>
              <a:defRPr sz="1800"/>
            </a:lvl5pPr>
          </a:lstStyle>
          <a:p>
            <a:pPr lvl="0"/>
            <a:r>
              <a:rPr lang="sr-Cyrl-RS" smtClean="0"/>
              <a:t>Текст...</a:t>
            </a:r>
            <a:endParaRPr lang="en-US" smtClean="0"/>
          </a:p>
          <a:p>
            <a:pPr lvl="1"/>
            <a:r>
              <a:rPr lang="sr-Cyrl-RS" smtClean="0"/>
              <a:t>текст</a:t>
            </a:r>
          </a:p>
          <a:p>
            <a:pPr lvl="1"/>
            <a:r>
              <a:rPr lang="sr-Cyrl-RS" smtClean="0"/>
              <a:t>текст</a:t>
            </a:r>
          </a:p>
          <a:p>
            <a:pPr lvl="1"/>
            <a:endParaRPr lang="en-US" smtClean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2857488" y="714362"/>
            <a:ext cx="600079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5712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AZAN SLAJD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1901760" y="1673746"/>
            <a:ext cx="1878152" cy="1872208"/>
            <a:chOff x="1547664" y="1563638"/>
            <a:chExt cx="1878152" cy="1872208"/>
          </a:xfrm>
        </p:grpSpPr>
        <p:pic>
          <p:nvPicPr>
            <p:cNvPr id="5" name="Picture 3" descr="E:\002-KIMS BUSINESS\007-02-Fullslidesppt-Contents\20161228\01-abs\section-item01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1563638"/>
              <a:ext cx="1878152" cy="18722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Oval 5"/>
            <p:cNvSpPr/>
            <p:nvPr/>
          </p:nvSpPr>
          <p:spPr>
            <a:xfrm>
              <a:off x="1858556" y="1793198"/>
              <a:ext cx="1385096" cy="1385096"/>
            </a:xfrm>
            <a:prstGeom prst="ellipse">
              <a:avLst/>
            </a:prstGeom>
            <a:solidFill>
              <a:srgbClr val="EFE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VA SEKCIJA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176464" y="2181230"/>
            <a:ext cx="4967536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1" baseline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sr-Cyrl-RS" altLang="ko-KR" smtClean="0"/>
              <a:t>НОВА СЕКЦИЈА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176464" y="2734434"/>
            <a:ext cx="496753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1" baseline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sr-Cyrl-RS" altLang="ko-KR" smtClean="0"/>
              <a:t>Поднаслов</a:t>
            </a:r>
            <a:endParaRPr lang="en-US" altLang="ko-KR" dirty="0"/>
          </a:p>
        </p:txBody>
      </p:sp>
      <p:grpSp>
        <p:nvGrpSpPr>
          <p:cNvPr id="2" name="Group 3"/>
          <p:cNvGrpSpPr/>
          <p:nvPr userDrawn="1"/>
        </p:nvGrpSpPr>
        <p:grpSpPr>
          <a:xfrm>
            <a:off x="1901760" y="1673746"/>
            <a:ext cx="1878152" cy="1872208"/>
            <a:chOff x="1547664" y="1563638"/>
            <a:chExt cx="1878152" cy="1872208"/>
          </a:xfrm>
        </p:grpSpPr>
        <p:pic>
          <p:nvPicPr>
            <p:cNvPr id="5" name="Picture 3" descr="E:\002-KIMS BUSINESS\007-02-Fullslidesppt-Contents\20161228\01-abs\section-item01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1563638"/>
              <a:ext cx="1878152" cy="18722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Oval 5"/>
            <p:cNvSpPr/>
            <p:nvPr/>
          </p:nvSpPr>
          <p:spPr>
            <a:xfrm>
              <a:off x="1858556" y="1793198"/>
              <a:ext cx="1385096" cy="1385096"/>
            </a:xfrm>
            <a:prstGeom prst="ellipse">
              <a:avLst/>
            </a:prstGeom>
            <a:solidFill>
              <a:srgbClr val="EFE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RAJ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 userDrawn="1"/>
        </p:nvSpPr>
        <p:spPr>
          <a:xfrm>
            <a:off x="2928926" y="928676"/>
            <a:ext cx="3312368" cy="3312368"/>
          </a:xfrm>
          <a:prstGeom prst="ellipse">
            <a:avLst/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50397" y="1699640"/>
            <a:ext cx="2643206" cy="17442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sr-Cyrl-RS" altLang="ko-KR" smtClean="0"/>
              <a:t>ХВАЛА </a:t>
            </a:r>
          </a:p>
          <a:p>
            <a:pPr lvl="0"/>
            <a:r>
              <a:rPr lang="sr-Cyrl-RS" altLang="ko-KR" smtClean="0"/>
              <a:t>НА ПАЖЊИ!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K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571736" y="0"/>
            <a:ext cx="2160000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r-Cyrl-RS" altLang="ko-KR" smtClean="0"/>
              <a:t>Слика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729388" y="2571750"/>
            <a:ext cx="2160000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r-Cyrl-RS" altLang="ko-KR" smtClean="0"/>
              <a:t>Слика</a:t>
            </a:r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912594" y="0"/>
            <a:ext cx="2160000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r-Cyrl-RS" altLang="ko-KR" smtClean="0"/>
              <a:t>Слика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90591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05979"/>
            <a:ext cx="7499350" cy="85725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100" y="1085850"/>
            <a:ext cx="7499350" cy="3600450"/>
          </a:xfrm>
          <a:prstGeom prst="rect">
            <a:avLst/>
          </a:prstGeo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>
          <a:xfrm>
            <a:off x="3581400" y="4729162"/>
            <a:ext cx="2133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5715000" y="4729162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13775" y="4729162"/>
            <a:ext cx="4572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9359E0-7CF8-4D2D-9D8F-1A20798967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49" r:id="rId2"/>
    <p:sldLayoutId id="2147483689" r:id="rId3"/>
    <p:sldLayoutId id="2147483682" r:id="rId4"/>
    <p:sldLayoutId id="2147483654" r:id="rId5"/>
    <p:sldLayoutId id="2147483688" r:id="rId6"/>
    <p:sldLayoutId id="2147483650" r:id="rId7"/>
    <p:sldLayoutId id="2147483684" r:id="rId8"/>
    <p:sldLayoutId id="2147483690" r:id="rId9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9"/>
          <p:cNvSpPr txBox="1">
            <a:spLocks/>
          </p:cNvSpPr>
          <p:nvPr/>
        </p:nvSpPr>
        <p:spPr>
          <a:xfrm>
            <a:off x="1357290" y="0"/>
            <a:ext cx="6715172" cy="1080121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buNone/>
              <a:defRPr sz="2800" b="1" strike="noStrike" baseline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r-Cyrl-R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맑은 고딕" pitchFamily="50" charset="-127"/>
                <a:cs typeface="Arial" pitchFamily="34" charset="0"/>
              </a:rPr>
              <a:t>УНИВЕРЗИТЕТ У КРАГУЈЕВЦУ</a:t>
            </a:r>
            <a:br>
              <a:rPr kumimoji="0" lang="sr-Cyrl-R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맑은 고딕" pitchFamily="50" charset="-127"/>
                <a:cs typeface="Arial" pitchFamily="34" charset="0"/>
              </a:rPr>
            </a:br>
            <a:r>
              <a:rPr kumimoji="0" lang="sr-Cyrl-R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맑은 고딕" pitchFamily="50" charset="-127"/>
                <a:cs typeface="Arial" pitchFamily="34" charset="0"/>
              </a:rPr>
              <a:t>ФАКУЛТЕТ МЕДИЦИНСКИХ НАУКА</a:t>
            </a:r>
            <a:endParaRPr kumimoji="0" lang="en-US" altLang="ko-KR" sz="2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n-ea"/>
              <a:cs typeface="Arial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22287" y="2428874"/>
            <a:ext cx="8621713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sr-Cyrl-RS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Наставна јединица број </a:t>
            </a:r>
            <a:r>
              <a:rPr lang="sr-Latn-RS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4</a:t>
            </a:r>
            <a:r>
              <a:rPr lang="sr-Cyrl-RS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:  </a:t>
            </a:r>
          </a:p>
          <a:p>
            <a:pPr algn="ctr"/>
            <a:r>
              <a:rPr lang="sr-Cyrl-RS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Хронична опструктивна болест плућа и бронхијална астма - </a:t>
            </a:r>
          </a:p>
          <a:p>
            <a:pPr algn="ctr"/>
            <a:r>
              <a:rPr lang="sr-Cyrl-RS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приказ клиничких случајева</a:t>
            </a:r>
            <a:endParaRPr lang="en-US" b="1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714348" y="3500444"/>
            <a:ext cx="812800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sr-Cyrl-RS" sz="14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ИНТЕРНА МЕДИЦИНА СА НЕГОМ</a:t>
            </a:r>
          </a:p>
          <a:p>
            <a:pPr algn="ctr"/>
            <a:r>
              <a:rPr lang="sr-Cyrl-RS" sz="14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ОСНОВНЕ СТРУКОВНЕ СТУДИЈЕ</a:t>
            </a:r>
            <a:endParaRPr lang="en-US" sz="1400" b="1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-142908" y="4429138"/>
            <a:ext cx="3429024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sr-Cyrl-RS" sz="14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др Небојша Игрутиновић </a:t>
            </a:r>
            <a:endParaRPr lang="en-US" sz="1400" b="1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  <a:p>
            <a:pPr algn="ctr"/>
            <a:r>
              <a:rPr lang="sr-Cyrl-RS" sz="14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фацилитатор</a:t>
            </a:r>
            <a:endParaRPr lang="sr-Latn-CS" sz="1400" b="1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4714876" y="4429138"/>
            <a:ext cx="3071802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sr-Cyrl-RS" sz="14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                       </a:t>
            </a:r>
            <a:r>
              <a:rPr lang="sr-Latn-RS" sz="14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                         </a:t>
            </a:r>
            <a:r>
              <a:rPr lang="sr-Cyrl-RS" sz="14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            Школска 2020/2021.год</a:t>
            </a:r>
            <a:endParaRPr lang="sr-Latn-RS" sz="1400" b="1" dirty="0" smtClean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  <a:p>
            <a:r>
              <a:rPr lang="sr-Latn-RS" sz="14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                                                                              </a:t>
            </a:r>
            <a:r>
              <a:rPr lang="en-US" sz="14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</a:t>
            </a:r>
            <a:endParaRPr lang="sr-Latn-CS" sz="1400" b="1" dirty="0">
              <a:solidFill>
                <a:srgbClr val="FFC000"/>
              </a:solidFill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1714480" y="142858"/>
            <a:ext cx="6000792" cy="576064"/>
          </a:xfrm>
        </p:spPr>
        <p:txBody>
          <a:bodyPr/>
          <a:lstStyle/>
          <a:p>
            <a:r>
              <a:rPr lang="sr-Cyrl-RS" sz="2000" dirty="0" smtClean="0">
                <a:effectLst/>
              </a:rPr>
              <a:t>Дијагноза</a:t>
            </a:r>
            <a:endParaRPr lang="en-US" sz="2000" dirty="0"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57356" y="1857370"/>
            <a:ext cx="55007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000" b="1" i="1" dirty="0" smtClean="0">
                <a:solidFill>
                  <a:schemeClr val="accent2">
                    <a:lumMod val="50000"/>
                  </a:schemeClr>
                </a:solidFill>
              </a:rPr>
              <a:t>Morbus pulmonis obstructivus chronicus</a:t>
            </a:r>
            <a:endParaRPr lang="en-US" sz="20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685800" y="209550"/>
            <a:ext cx="812800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sr-Latn-CS" sz="2000" b="1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</p:txBody>
      </p:sp>
      <p:grpSp>
        <p:nvGrpSpPr>
          <p:cNvPr id="3" name="Group 26"/>
          <p:cNvGrpSpPr/>
          <p:nvPr/>
        </p:nvGrpSpPr>
        <p:grpSpPr>
          <a:xfrm>
            <a:off x="1928794" y="1428742"/>
            <a:ext cx="3383595" cy="3067200"/>
            <a:chOff x="5181600" y="1904999"/>
            <a:chExt cx="4248000" cy="3067200"/>
          </a:xfrm>
          <a:solidFill>
            <a:schemeClr val="bg1"/>
          </a:solidFill>
        </p:grpSpPr>
        <p:sp>
          <p:nvSpPr>
            <p:cNvPr id="4" name="TextBox 3"/>
            <p:cNvSpPr txBox="1"/>
            <p:nvPr/>
          </p:nvSpPr>
          <p:spPr>
            <a:xfrm>
              <a:off x="6975364" y="3262321"/>
              <a:ext cx="2421582" cy="246221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buClr>
                  <a:srgbClr val="544F40"/>
                </a:buClr>
                <a:defRPr/>
              </a:pPr>
              <a:r>
                <a:rPr lang="sr-Cyrl-RS" sz="1000" b="1" i="0" dirty="0">
                  <a:solidFill>
                    <a:schemeClr val="accent2">
                      <a:lumMod val="50000"/>
                    </a:schemeClr>
                  </a:solidFill>
                </a:rPr>
                <a:t>Перзистирајући</a:t>
              </a:r>
              <a:r>
                <a:rPr lang="sr-Latn-CS" sz="1000" b="1" i="0" dirty="0">
                  <a:solidFill>
                    <a:schemeClr val="accent2">
                      <a:lumMod val="50000"/>
                    </a:schemeClr>
                  </a:solidFill>
                </a:rPr>
                <a:t> </a:t>
              </a:r>
              <a:r>
                <a:rPr lang="en-GB" sz="1000" b="1" i="0" dirty="0">
                  <a:solidFill>
                    <a:schemeClr val="accent2">
                      <a:lumMod val="50000"/>
                    </a:schemeClr>
                  </a:solidFill>
                </a:rPr>
                <a:t> </a:t>
              </a:r>
              <a:r>
                <a:rPr lang="sr-Cyrl-RS" sz="1000" b="1" i="0" dirty="0">
                  <a:solidFill>
                    <a:schemeClr val="accent2">
                      <a:lumMod val="50000"/>
                    </a:schemeClr>
                  </a:solidFill>
                </a:rPr>
                <a:t>симптоми</a:t>
              </a:r>
              <a:endParaRPr lang="en-GB" sz="1000" b="1" i="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 bwMode="auto">
            <a:xfrm>
              <a:off x="5181600" y="1904999"/>
              <a:ext cx="4248000" cy="3067200"/>
            </a:xfrm>
            <a:prstGeom prst="rect">
              <a:avLst/>
            </a:prstGeom>
            <a:noFill/>
            <a:ln>
              <a:solidFill>
                <a:schemeClr val="tx1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anchor="b"/>
            <a:lstStyle/>
            <a:p>
              <a:pPr algn="r" eaLnBrk="0" hangingPunct="0">
                <a:buClr>
                  <a:srgbClr val="FFFFFF"/>
                </a:buClr>
                <a:defRPr/>
              </a:pPr>
              <a:endParaRPr lang="en-GB" sz="4800" b="1" kern="0" dirty="0">
                <a:solidFill>
                  <a:schemeClr val="tx1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540353" y="4191015"/>
              <a:ext cx="2797696" cy="41549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38100">
              <a:solidFill>
                <a:schemeClr val="accent2">
                  <a:lumMod val="50000"/>
                </a:schemeClr>
              </a:solidFill>
            </a:ln>
          </p:spPr>
          <p:txBody>
            <a:bodyPr>
              <a:spAutoFit/>
            </a:bodyPr>
            <a:lstStyle/>
            <a:p>
              <a:pPr algn="ctr">
                <a:buClr>
                  <a:srgbClr val="544F40"/>
                </a:buClr>
                <a:defRPr/>
              </a:pPr>
              <a:r>
                <a:rPr lang="sr-Cyrl-RS" sz="1050" b="1" i="0" dirty="0">
                  <a:solidFill>
                    <a:schemeClr val="accent2">
                      <a:lumMod val="50000"/>
                    </a:schemeClr>
                  </a:solidFill>
                  <a:latin typeface="+mj-lt"/>
                </a:rPr>
                <a:t>Дугоделујући</a:t>
              </a:r>
              <a:r>
                <a:rPr lang="sr-Latn-CS" sz="1050" b="1" i="0" dirty="0">
                  <a:solidFill>
                    <a:schemeClr val="accent2">
                      <a:lumMod val="50000"/>
                    </a:schemeClr>
                  </a:solidFill>
                  <a:latin typeface="+mj-lt"/>
                </a:rPr>
                <a:t> </a:t>
              </a:r>
              <a:r>
                <a:rPr lang="sr-Cyrl-RS" sz="1050" b="1" i="0" dirty="0">
                  <a:solidFill>
                    <a:schemeClr val="accent2">
                      <a:lumMod val="50000"/>
                    </a:schemeClr>
                  </a:solidFill>
                  <a:latin typeface="+mj-lt"/>
                </a:rPr>
                <a:t>бронходилатор</a:t>
              </a:r>
              <a:r>
                <a:rPr lang="en-GB" sz="1050" b="1" i="0" dirty="0">
                  <a:solidFill>
                    <a:schemeClr val="accent2">
                      <a:lumMod val="50000"/>
                    </a:schemeClr>
                  </a:solidFill>
                  <a:latin typeface="+mj-lt"/>
                </a:rPr>
                <a:t> (LABA </a:t>
              </a:r>
              <a:r>
                <a:rPr lang="sr-Latn-CS" sz="1050" b="1" i="0" dirty="0">
                  <a:solidFill>
                    <a:schemeClr val="accent2">
                      <a:lumMod val="50000"/>
                    </a:schemeClr>
                  </a:solidFill>
                  <a:latin typeface="+mj-lt"/>
                </a:rPr>
                <a:t>ili</a:t>
              </a:r>
              <a:r>
                <a:rPr lang="en-GB" sz="1050" b="1" i="0" dirty="0">
                  <a:solidFill>
                    <a:schemeClr val="accent2">
                      <a:lumMod val="50000"/>
                    </a:schemeClr>
                  </a:solidFill>
                  <a:latin typeface="+mj-lt"/>
                </a:rPr>
                <a:t> LAMA</a:t>
              </a:r>
              <a:r>
                <a:rPr lang="en-GB" sz="1050" b="1" i="0" dirty="0">
                  <a:solidFill>
                    <a:srgbClr val="920000"/>
                  </a:solidFill>
                  <a:latin typeface="+mj-lt"/>
                </a:rPr>
                <a:t>)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899106" y="2262189"/>
              <a:ext cx="1940164" cy="307777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38100">
              <a:solidFill>
                <a:schemeClr val="accent2">
                  <a:lumMod val="50000"/>
                </a:schemeClr>
              </a:solidFill>
            </a:ln>
          </p:spPr>
          <p:txBody>
            <a:bodyPr>
              <a:spAutoFit/>
            </a:bodyPr>
            <a:lstStyle/>
            <a:p>
              <a:pPr algn="ctr">
                <a:buClr>
                  <a:srgbClr val="544F40"/>
                </a:buClr>
                <a:defRPr/>
              </a:pPr>
              <a:r>
                <a:rPr lang="en-GB" sz="1400" b="1" i="0" dirty="0">
                  <a:solidFill>
                    <a:schemeClr val="accent2">
                      <a:lumMod val="50000"/>
                    </a:schemeClr>
                  </a:solidFill>
                  <a:latin typeface="+mj-lt"/>
                </a:rPr>
                <a:t>LAMA/LABA</a:t>
              </a:r>
            </a:p>
          </p:txBody>
        </p:sp>
        <p:cxnSp>
          <p:nvCxnSpPr>
            <p:cNvPr id="9" name="Straight Arrow Connector 8"/>
            <p:cNvCxnSpPr>
              <a:stCxn id="7" idx="0"/>
            </p:cNvCxnSpPr>
            <p:nvPr/>
          </p:nvCxnSpPr>
          <p:spPr>
            <a:xfrm rot="16200000" flipV="1">
              <a:off x="6111548" y="3363362"/>
              <a:ext cx="1610596" cy="44710"/>
            </a:xfrm>
            <a:prstGeom prst="straightConnector1">
              <a:avLst/>
            </a:prstGeom>
            <a:grpFill/>
            <a:ln w="38100">
              <a:solidFill>
                <a:schemeClr val="accent2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ounded Rectangular Callout 9"/>
          <p:cNvSpPr/>
          <p:nvPr/>
        </p:nvSpPr>
        <p:spPr>
          <a:xfrm>
            <a:off x="5715008" y="1500180"/>
            <a:ext cx="2768600" cy="1960562"/>
          </a:xfrm>
          <a:prstGeom prst="wedgeRoundRectCallout">
            <a:avLst>
              <a:gd name="adj1" fmla="val -56151"/>
              <a:gd name="adj2" fmla="val 63205"/>
              <a:gd name="adj3" fmla="val 16667"/>
            </a:avLst>
          </a:prstGeom>
          <a:solidFill>
            <a:schemeClr val="bg2">
              <a:lumMod val="20000"/>
              <a:lumOff val="80000"/>
            </a:schemeClr>
          </a:solid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RS" sz="1200" i="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Сада</a:t>
            </a:r>
            <a:r>
              <a:rPr lang="hr-HR" sz="1200" i="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200" i="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је</a:t>
            </a:r>
            <a:r>
              <a:rPr lang="hr-HR" sz="1200" i="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200" i="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дугоделујући</a:t>
            </a:r>
            <a:r>
              <a:rPr lang="hr-HR" sz="1200" i="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200" i="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                  бронходилататор</a:t>
            </a:r>
            <a:r>
              <a:rPr lang="en-US" sz="1200" i="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200" i="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препоручен</a:t>
            </a:r>
            <a:r>
              <a:rPr lang="hr-HR" sz="1200" i="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200" i="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као</a:t>
            </a:r>
            <a:r>
              <a:rPr lang="hr-HR" sz="1200" i="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200" i="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иницијална</a:t>
            </a:r>
            <a:r>
              <a:rPr lang="en-US" sz="1200" i="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200" i="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терапија</a:t>
            </a:r>
            <a:r>
              <a:rPr lang="en-US" sz="1200" i="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,</a:t>
            </a:r>
            <a:r>
              <a:rPr lang="sr-Cyrl-RS" sz="1200" i="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комбинација</a:t>
            </a:r>
            <a:r>
              <a:rPr lang="hr-HR" sz="1200" i="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1200" b="1" i="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LAM</a:t>
            </a:r>
            <a:r>
              <a:rPr lang="sr-Cyrl-RS" sz="1200" b="1" i="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А</a:t>
            </a:r>
            <a:r>
              <a:rPr lang="en-US" sz="1200" b="1" i="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/</a:t>
            </a:r>
            <a:r>
              <a:rPr lang="sr-Latn-R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LABA</a:t>
            </a:r>
            <a:r>
              <a:rPr lang="en-US" sz="1200" b="1" i="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200" b="1" i="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је</a:t>
            </a:r>
            <a:r>
              <a:rPr lang="hr-HR" sz="1200" b="1" i="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200" b="1" i="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препоручена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     </a:t>
            </a:r>
            <a:r>
              <a:rPr lang="sr-Cyrl-RS" sz="1200" b="1" i="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уколико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200" b="1" i="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симптоми                     перзистирају</a:t>
            </a:r>
            <a:r>
              <a:rPr lang="hr-HR" sz="1200" b="1" i="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, </a:t>
            </a:r>
            <a:r>
              <a:rPr lang="sr-Cyrl-RS" sz="1200" b="1" i="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или</a:t>
            </a:r>
            <a:r>
              <a:rPr lang="hr-HR" sz="1200" b="1" i="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200" b="1" i="0" u="sng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од</a:t>
            </a:r>
            <a:r>
              <a:rPr lang="hr-HR" sz="1200" b="1" i="0" u="sng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200" b="1" i="0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почетка   код</a:t>
            </a:r>
            <a:r>
              <a:rPr lang="hr-HR" sz="1200" b="1" i="0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200" b="1" i="0" u="sng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болесника</a:t>
            </a:r>
            <a:r>
              <a:rPr lang="hr-HR" sz="1200" b="1" i="0" u="sng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200" b="1" i="0" u="sng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са</a:t>
            </a:r>
            <a:r>
              <a:rPr lang="hr-HR" sz="1200" b="1" i="0" u="sng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                      </a:t>
            </a:r>
            <a:r>
              <a:rPr lang="sr-Cyrl-RS" sz="1200" b="1" i="0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тешк</a:t>
            </a:r>
            <a:r>
              <a:rPr lang="hr-HR" sz="1200" b="1" i="0" u="sng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o</a:t>
            </a:r>
            <a:r>
              <a:rPr lang="sr-Cyrl-RS" sz="1200" b="1" i="0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м диспнеј</a:t>
            </a:r>
            <a:r>
              <a:rPr lang="hr-HR" sz="1200" b="1" i="0" u="sng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o</a:t>
            </a:r>
            <a:r>
              <a:rPr lang="sr-Cyrl-RS" sz="1200" b="1" i="0" u="sng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м</a:t>
            </a:r>
            <a:endParaRPr lang="en-GB" sz="1200" b="1" i="0" u="sng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1" name="Title 13"/>
          <p:cNvSpPr txBox="1">
            <a:spLocks/>
          </p:cNvSpPr>
          <p:nvPr/>
        </p:nvSpPr>
        <p:spPr>
          <a:xfrm>
            <a:off x="358775" y="287338"/>
            <a:ext cx="7577138" cy="8382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R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Arial" pitchFamily="34" charset="0"/>
              </a:rPr>
              <a:t>Терапија-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Arial" pitchFamily="34" charset="0"/>
              </a:rPr>
              <a:t>Нова</a:t>
            </a:r>
            <a:r>
              <a:rPr kumimoji="0" lang="sr-Latn-C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Arial" pitchFamily="34" charset="0"/>
              </a:rPr>
              <a:t> </a:t>
            </a: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Arial" pitchFamily="34" charset="0"/>
              </a:rPr>
              <a:t>GOLD </a:t>
            </a:r>
            <a:r>
              <a:rPr lang="sr-Cyrl-RS" sz="2000" b="1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Arial" pitchFamily="34" charset="0"/>
              </a:rPr>
              <a:t>стратегија</a:t>
            </a:r>
            <a:r>
              <a:rPr kumimoji="0" lang="sr-Latn-C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Arial" pitchFamily="34" charset="0"/>
              </a:rPr>
              <a:t> </a:t>
            </a: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Arial" pitchFamily="34" charset="0"/>
              </a:rPr>
              <a:t>2017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Arial" pitchFamily="34" charset="0"/>
              </a:rPr>
              <a:t>: </a:t>
            </a:r>
            <a:b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Arial" pitchFamily="34" charset="0"/>
              </a:rPr>
            </a:br>
            <a:r>
              <a:rPr kumimoji="0" lang="sr-Latn-C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Arial" pitchFamily="34" charset="0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Arial" pitchFamily="34" charset="0"/>
              </a:rPr>
              <a:t>Лечење</a:t>
            </a:r>
            <a:r>
              <a:rPr kumimoji="0" lang="sr-Latn-C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Arial" pitchFamily="34" charset="0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Arial" pitchFamily="34" charset="0"/>
              </a:rPr>
              <a:t>стабилн</a:t>
            </a:r>
            <a:r>
              <a:rPr kumimoji="0" lang="sr-Latn-C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Arial" pitchFamily="34" charset="0"/>
              </a:rPr>
              <a:t>e </a:t>
            </a:r>
            <a:r>
              <a:rPr kumimoji="0" lang="sr-Cyrl-R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Arial" pitchFamily="34" charset="0"/>
              </a:rPr>
              <a:t>ХОБП</a:t>
            </a:r>
            <a:r>
              <a:rPr kumimoji="0" lang="sr-Latn-C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Arial" pitchFamily="34" charset="0"/>
              </a:rPr>
              <a:t>- GOLD B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714348" y="142858"/>
            <a:ext cx="8126413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sr-Latn-CS" sz="2000" b="1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763812" y="1925484"/>
            <a:ext cx="7246736" cy="1080121"/>
          </a:xfrm>
        </p:spPr>
        <p:txBody>
          <a:bodyPr/>
          <a:lstStyle/>
          <a:p>
            <a:r>
              <a:rPr lang="sr-Cyrl-RS" sz="3200" dirty="0" smtClean="0"/>
              <a:t>Клинички случај број 2.</a:t>
            </a:r>
            <a:endParaRPr lang="en-US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500034" y="142858"/>
            <a:ext cx="8126413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sr-Cyrl-RS" sz="20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Анамнеза</a:t>
            </a:r>
            <a:endParaRPr lang="sr-Latn-CS" sz="2000" b="1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642910" y="642924"/>
            <a:ext cx="8358246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  <a:tabLst>
                <a:tab pos="261938" algn="l"/>
              </a:tabLst>
            </a:pP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</a:t>
            </a: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Главне тегобе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: Пацијенткиња се на пријему жали на отежано дисање, брзо замарање уз јако изражено   црвенило лица, секрецију из носа, сузење и печење очију и повремене глвобоље. </a:t>
            </a: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  <a:tabLst>
                <a:tab pos="261938" algn="l"/>
              </a:tabLst>
            </a:pP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</a:t>
            </a: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Садашња болест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: Н.С. је 46. годишњи стара жена која је по занимању неговатељ у Дому здравља. По      завршетку средње школе радила је као трговац са прехрамбеним артиклима 11 година, а затим са               пресељењм у други ради почиње да ради у Дому здравља као неговатељ. Поменуте здравствене тегобе   су се почеле јављати након промене радног места. Тегобе су биле израженије током радног времена али   су се повремено јављале и у току ноћи уз свирање у грудима, кашљање и искашљавање бледо жућкастог, слузавог садржаја. Повремено јој је сан реметио осећај шума у ушима. Све наведене тегобе су јаче             изражене у пролеће и јесен , док се у јесен и зиму ублажавају. Поред тога навела је да јој сметају дувански дим и јаки мириси средстава за дезинфекцију и чишћење.</a:t>
            </a: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  <a:tabLst>
                <a:tab pos="261938" algn="l"/>
              </a:tabLst>
            </a:pP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</a:t>
            </a: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Лична анамнеза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: Негира хроничне болести, наводи да је у младости имала честе хроничне упале носа и синуса. Негира себи познате алергије,</a:t>
            </a: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  <a:tabLst>
                <a:tab pos="261938" algn="l"/>
              </a:tabLst>
            </a:pP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</a:t>
            </a: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Породична анамнеза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- Отац се лечи од високог крвног притиска, мајка од бронхијалне астме, алергична на животињску длаку, полен и орашасте плодове.</a:t>
            </a: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  <a:tabLst>
                <a:tab pos="261938" algn="l"/>
              </a:tabLst>
            </a:pP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</a:t>
            </a: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Социјално-епидемиолошка анамнеза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- Живи са супругом, непушач, не конзумира алкохол.</a:t>
            </a:r>
            <a:endParaRPr lang="en-US" sz="1200" b="1" dirty="0">
              <a:solidFill>
                <a:srgbClr val="FFFF00"/>
              </a:solidFill>
              <a:latin typeface="Arial" charset="0"/>
            </a:endParaRP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v"/>
              <a:tabLst>
                <a:tab pos="261938" algn="l"/>
              </a:tabLst>
            </a:pPr>
            <a:endParaRPr lang="sr-Latn-CS" sz="1200" b="1" dirty="0">
              <a:solidFill>
                <a:srgbClr val="FFFF00"/>
              </a:solidFill>
              <a:latin typeface="Arial" charset="0"/>
            </a:endParaRPr>
          </a:p>
          <a:p>
            <a:pPr>
              <a:tabLst>
                <a:tab pos="261938" algn="l"/>
              </a:tabLst>
            </a:pPr>
            <a:endParaRPr lang="en-US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500034" y="142858"/>
            <a:ext cx="8126413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sr-Cyrl-RS" sz="20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Физикални преглед</a:t>
            </a:r>
            <a:endParaRPr lang="sr-Latn-CS" sz="2000" b="1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642910" y="642924"/>
            <a:ext cx="8358246" cy="387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  <a:tabLst>
                <a:tab pos="261938" algn="l"/>
              </a:tabLst>
            </a:pP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Пацијенткиња је на пријему свесна, орјентисана, афебрилна, диспноична, нормалне остеомускуларне грађе, </a:t>
            </a: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гојазна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, кожа и видљиве слузнице нормално пребојене, са благом ливидношћу усана</a:t>
            </a: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  <a:tabLst>
                <a:tab pos="261938" algn="l"/>
              </a:tabLst>
            </a:pP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Глава и врат без патолошких промена</a:t>
            </a: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  <a:tabLst>
                <a:tab pos="261938" algn="l"/>
              </a:tabLst>
            </a:pP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Грудни кош: цилиндричан, симетричан, респираторно покретан</a:t>
            </a: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, са коришћењем помоћне респираторне мускулатуре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, аускултаторно над плућима </a:t>
            </a: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обострано продужен експиријум са полифоним звиждањем у     инспиријуму и експиријуму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, срчана радња ритмична, тонови јасни, шум не чујем</a:t>
            </a: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  <a:tabLst>
                <a:tab pos="261938" algn="l"/>
              </a:tabLst>
            </a:pP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Абдомен: мек палпаторно болно неосетљив, јетра и слезина се не палпирају</a:t>
            </a: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  <a:tabLst>
                <a:tab pos="261938" algn="l"/>
              </a:tabLst>
            </a:pP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Екстремитети: присутни, без отока и деформитета</a:t>
            </a: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  <a:tabLst>
                <a:tab pos="261938" algn="l"/>
              </a:tabLst>
            </a:pP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Неуролошки: без неуролошких испада</a:t>
            </a: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  <a:tabLst>
                <a:tab pos="261938" algn="l"/>
              </a:tabLst>
            </a:pP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Витални знаци: ТА 140/90</a:t>
            </a:r>
            <a:r>
              <a:rPr lang="sr-Latn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mmHg, sf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82</a:t>
            </a:r>
            <a:r>
              <a:rPr lang="sr-Latn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/min, RR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21</a:t>
            </a:r>
            <a:r>
              <a:rPr lang="sr-Latn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/min, T 3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6.2</a:t>
            </a:r>
            <a:r>
              <a:rPr lang="sr-Latn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°C, TT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65</a:t>
            </a:r>
            <a:r>
              <a:rPr lang="sr-Latn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kg, TV 1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62</a:t>
            </a:r>
            <a:r>
              <a:rPr lang="sr-Latn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cm(BMI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24</a:t>
            </a:r>
            <a:r>
              <a:rPr lang="sr-Latn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,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8</a:t>
            </a:r>
            <a:r>
              <a:rPr lang="sr-Latn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), Sat 9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6</a:t>
            </a:r>
            <a:r>
              <a:rPr lang="sr-Latn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%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на          собном ваздуху</a:t>
            </a:r>
            <a:endParaRPr lang="sr-Latn-RS" sz="1200" b="1" dirty="0" smtClean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tabLst>
                <a:tab pos="261938" algn="l"/>
              </a:tabLst>
            </a:pPr>
            <a:endParaRPr lang="sr-Cyrl-RS" sz="1200" b="1" dirty="0" smtClean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  <a:tabLst>
                <a:tab pos="261938" algn="l"/>
              </a:tabLst>
            </a:pPr>
            <a:endParaRPr lang="sr-Latn-CS" sz="1200" b="1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  <a:p>
            <a:pPr>
              <a:tabLst>
                <a:tab pos="261938" algn="l"/>
              </a:tabLst>
            </a:pPr>
            <a:endParaRPr lang="en-US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1017588" y="133350"/>
            <a:ext cx="8126412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sr-Latn-CS" sz="2000" b="1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1714480" y="142858"/>
            <a:ext cx="6000792" cy="576064"/>
          </a:xfrm>
        </p:spPr>
        <p:txBody>
          <a:bodyPr/>
          <a:lstStyle/>
          <a:p>
            <a:r>
              <a:rPr lang="sr-Cyrl-RS" sz="2000" dirty="0" smtClean="0">
                <a:effectLst/>
              </a:rPr>
              <a:t>Радиографија плућа</a:t>
            </a:r>
            <a:endParaRPr lang="en-US" sz="2000" dirty="0">
              <a:effectLst/>
            </a:endParaRPr>
          </a:p>
        </p:txBody>
      </p:sp>
      <p:pic>
        <p:nvPicPr>
          <p:cNvPr id="11" name="Picture 10" descr="1599988509334791705052089670399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785800"/>
            <a:ext cx="3726759" cy="4071965"/>
          </a:xfrm>
          <a:prstGeom prst="rect">
            <a:avLst/>
          </a:prstGeom>
        </p:spPr>
      </p:pic>
      <p:pic>
        <p:nvPicPr>
          <p:cNvPr id="12" name="Picture 11" descr="1599988545184856271759140823339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80" y="785800"/>
            <a:ext cx="3310830" cy="407196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1016000" y="0"/>
            <a:ext cx="812800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sr-Latn-CS" sz="2000" b="1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1714480" y="142858"/>
            <a:ext cx="6000792" cy="576064"/>
          </a:xfrm>
        </p:spPr>
        <p:txBody>
          <a:bodyPr/>
          <a:lstStyle/>
          <a:p>
            <a:r>
              <a:rPr lang="sr-Cyrl-RS" sz="2000" dirty="0" smtClean="0">
                <a:effectLst/>
              </a:rPr>
              <a:t>Спирометрија</a:t>
            </a:r>
            <a:endParaRPr lang="en-US" sz="2000" dirty="0">
              <a:effectLst/>
            </a:endParaRPr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642910" y="642924"/>
            <a:ext cx="8358246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  <a:tabLst>
                <a:tab pos="261938" algn="l"/>
              </a:tabLst>
            </a:pP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Предвиђена вредност параметара спирометрије за датог пацијента у односу на пол, старост и телесну  висину износе за </a:t>
            </a:r>
            <a:r>
              <a:rPr lang="sr-Latn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FEV1 2.89L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, а за</a:t>
            </a:r>
            <a:r>
              <a:rPr lang="sr-Latn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</a:t>
            </a:r>
            <a:r>
              <a:rPr lang="sr-Latn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FVC</a:t>
            </a: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</a:t>
            </a:r>
            <a:r>
              <a:rPr lang="sr-Latn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3.37L</a:t>
            </a: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и однос </a:t>
            </a:r>
            <a:r>
              <a:rPr lang="sr-Latn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FEV1/FVC 79.79%</a:t>
            </a: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  <a:tabLst>
                <a:tab pos="261938" algn="l"/>
              </a:tabLst>
            </a:pP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Остварена вредност износи за </a:t>
            </a:r>
            <a:r>
              <a:rPr lang="sr-Latn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FEV1 2.28L</a:t>
            </a:r>
            <a:r>
              <a:rPr lang="sr-Latn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,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за </a:t>
            </a:r>
            <a:r>
              <a:rPr lang="sr-Latn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FVC 3.29L</a:t>
            </a: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и однос износи </a:t>
            </a: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69.26% </a:t>
            </a:r>
            <a:endParaRPr lang="sr-Latn-RS" sz="1200" b="1" u="sng" dirty="0" smtClean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  <a:p>
            <a:pPr>
              <a:buFont typeface="Wingdings" pitchFamily="2" charset="2"/>
              <a:buChar char="v"/>
            </a:pPr>
            <a:r>
              <a:rPr lang="sr-Latn-RS" sz="1200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Критеријуми за о</a:t>
            </a:r>
            <a:r>
              <a:rPr lang="sr-Cyrl-CS" sz="1200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пструкцију:</a:t>
            </a:r>
            <a:endParaRPr lang="sr-Latn-CS" sz="1200" b="1" dirty="0" smtClean="0">
              <a:solidFill>
                <a:schemeClr val="accent2">
                  <a:lumMod val="50000"/>
                </a:schemeClr>
              </a:solidFill>
              <a:cs typeface="Arial" pitchFamily="34" charset="0"/>
            </a:endParaRPr>
          </a:p>
          <a:p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1. </a:t>
            </a:r>
            <a:r>
              <a:rPr lang="sr-Latn-CS" sz="1200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FVC </a:t>
            </a:r>
            <a:r>
              <a:rPr lang="en-US" sz="1200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≥</a:t>
            </a:r>
            <a:r>
              <a:rPr lang="sr-Latn-CS" sz="1200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 80%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- у нашем случају 3.29/3.37</a:t>
            </a:r>
            <a:r>
              <a:rPr lang="sr-Latn-RS" sz="1200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x100= </a:t>
            </a:r>
            <a:r>
              <a:rPr lang="sr-Latn-RS" sz="1200" b="1" u="sng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97.6%</a:t>
            </a:r>
            <a:endParaRPr lang="sr-Latn-CS" sz="1200" b="1" u="sng" dirty="0" smtClean="0">
              <a:solidFill>
                <a:schemeClr val="accent2">
                  <a:lumMod val="50000"/>
                </a:schemeClr>
              </a:solidFill>
              <a:cs typeface="Arial" pitchFamily="34" charset="0"/>
            </a:endParaRPr>
          </a:p>
          <a:p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2. </a:t>
            </a:r>
            <a:r>
              <a:rPr lang="sr-Latn-CS" sz="1200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FEV1</a:t>
            </a:r>
            <a:r>
              <a:rPr lang="en-US" sz="1200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&lt;</a:t>
            </a:r>
            <a:r>
              <a:rPr lang="sr-Latn-CS" sz="1200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 80%-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у нашем случају 2.28/2.89</a:t>
            </a:r>
            <a:r>
              <a:rPr lang="sr-Latn-RS" sz="1200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x100= </a:t>
            </a:r>
            <a:r>
              <a:rPr lang="sr-Latn-RS" sz="1200" b="1" u="sng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78.8%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      испуњени сви услови, потврђена </a:t>
            </a: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опструкција</a:t>
            </a:r>
            <a:endParaRPr lang="sr-Latn-CS" sz="1200" b="1" u="sng" dirty="0" smtClean="0">
              <a:solidFill>
                <a:schemeClr val="accent2">
                  <a:lumMod val="50000"/>
                </a:schemeClr>
              </a:solidFill>
              <a:cs typeface="Arial" pitchFamily="34" charset="0"/>
            </a:endParaRPr>
          </a:p>
          <a:p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3.</a:t>
            </a:r>
            <a:r>
              <a:rPr lang="sr-Latn-CS" sz="1200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100XFEV</a:t>
            </a:r>
            <a:r>
              <a:rPr lang="sr-Cyrl-CS" sz="1200" b="1" baseline="-25000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1</a:t>
            </a:r>
            <a:r>
              <a:rPr lang="sr-Cyrl-CS" sz="1200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 </a:t>
            </a:r>
            <a:r>
              <a:rPr lang="sr-Latn-CS" sz="1200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/FVC  </a:t>
            </a:r>
            <a:r>
              <a:rPr lang="sr-Cyrl-CS" sz="1200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снижен</a:t>
            </a:r>
            <a:r>
              <a:rPr lang="sr-Latn-RS" sz="1200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-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у нашем случају </a:t>
            </a: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снижен</a:t>
            </a:r>
          </a:p>
          <a:p>
            <a:endParaRPr lang="sr-Latn-CS" sz="1200" b="1" u="sng" dirty="0" smtClean="0">
              <a:solidFill>
                <a:schemeClr val="accent2">
                  <a:lumMod val="50000"/>
                </a:schemeClr>
              </a:solidFill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  <a:tabLst>
                <a:tab pos="261938" algn="l"/>
              </a:tabLst>
            </a:pP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Бронходилатациони тест вредност </a:t>
            </a:r>
            <a:r>
              <a:rPr lang="sr-Latn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FEV1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након датог</a:t>
            </a: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tabLst>
                <a:tab pos="261938" algn="l"/>
              </a:tabLst>
            </a:pP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бронодилататора 3.40</a:t>
            </a:r>
            <a:r>
              <a:rPr lang="sr-Latn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L:</a:t>
            </a:r>
          </a:p>
          <a:p>
            <a:pPr marL="228600" indent="-228600"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ü"/>
              <a:tabLst>
                <a:tab pos="261938" algn="l"/>
              </a:tabLst>
            </a:pPr>
            <a:r>
              <a:rPr lang="sr-Latn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FEV1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након дилатације </a:t>
            </a: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већи за 200мл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(3.40-2.28=1.12</a:t>
            </a:r>
            <a:r>
              <a:rPr lang="sr-Latn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L)</a:t>
            </a:r>
          </a:p>
          <a:p>
            <a:pPr marL="228600" indent="-228600"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ü"/>
              <a:tabLst>
                <a:tab pos="261938" algn="l"/>
              </a:tabLst>
            </a:pPr>
            <a:r>
              <a:rPr lang="sr-Latn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FEV1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нако дилатације </a:t>
            </a: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већи за 12% од почетне </a:t>
            </a:r>
          </a:p>
          <a:p>
            <a:pPr marL="228600" indent="-228600">
              <a:lnSpc>
                <a:spcPct val="150000"/>
              </a:lnSpc>
              <a:buClr>
                <a:schemeClr val="accent2">
                  <a:lumMod val="50000"/>
                </a:schemeClr>
              </a:buClr>
              <a:tabLst>
                <a:tab pos="261938" algn="l"/>
              </a:tabLst>
            </a:pP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вредности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(1.12/2.28</a:t>
            </a:r>
            <a:r>
              <a:rPr lang="sr-Latn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x100=49.12%)</a:t>
            </a:r>
            <a:endParaRPr lang="sr-Cyrl-RS" sz="1200" b="1" dirty="0" smtClean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  <a:p>
            <a:pPr marL="228600" indent="-228600">
              <a:lnSpc>
                <a:spcPct val="150000"/>
              </a:lnSpc>
              <a:buClr>
                <a:schemeClr val="accent2">
                  <a:lumMod val="50000"/>
                </a:schemeClr>
              </a:buClr>
              <a:tabLst>
                <a:tab pos="261938" algn="l"/>
              </a:tabLst>
            </a:pPr>
            <a:endParaRPr lang="sr-Latn-RS" sz="1200" b="1" dirty="0" smtClean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  <a:p>
            <a:pPr marL="228600" indent="-228600">
              <a:lnSpc>
                <a:spcPct val="150000"/>
              </a:lnSpc>
              <a:buClr>
                <a:schemeClr val="accent2">
                  <a:lumMod val="50000"/>
                </a:schemeClr>
              </a:buClr>
              <a:tabLst>
                <a:tab pos="261938" algn="l"/>
              </a:tabLst>
            </a:pPr>
            <a:endParaRPr lang="sr-Cyrl-RS" sz="1200" b="1" dirty="0" smtClean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  <a:tabLst>
                <a:tab pos="261938" algn="l"/>
              </a:tabLst>
            </a:pPr>
            <a:endParaRPr lang="sr-Latn-CS" sz="1200" b="1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  <a:p>
            <a:pPr>
              <a:tabLst>
                <a:tab pos="261938" algn="l"/>
              </a:tabLst>
            </a:pPr>
            <a:endParaRPr lang="en-US" sz="1200" dirty="0"/>
          </a:p>
        </p:txBody>
      </p:sp>
      <p:sp>
        <p:nvSpPr>
          <p:cNvPr id="11" name="Right Brace 10"/>
          <p:cNvSpPr/>
          <p:nvPr/>
        </p:nvSpPr>
        <p:spPr>
          <a:xfrm>
            <a:off x="4572000" y="1643056"/>
            <a:ext cx="285752" cy="642942"/>
          </a:xfrm>
          <a:prstGeom prst="rightBrace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159999070725957514114858051980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2066" y="2143122"/>
            <a:ext cx="3552089" cy="2874665"/>
          </a:xfrm>
          <a:prstGeom prst="rect">
            <a:avLst/>
          </a:prstGeom>
        </p:spPr>
      </p:pic>
      <p:sp>
        <p:nvSpPr>
          <p:cNvPr id="17" name="Explosion 1 16"/>
          <p:cNvSpPr/>
          <p:nvPr/>
        </p:nvSpPr>
        <p:spPr>
          <a:xfrm>
            <a:off x="857224" y="3786196"/>
            <a:ext cx="3214710" cy="1357304"/>
          </a:xfrm>
          <a:prstGeom prst="irregularSeal1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571604" y="4214824"/>
            <a:ext cx="1643074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</a:rPr>
              <a:t>Реверзибилна       бронхоопструкција</a:t>
            </a:r>
            <a:endParaRPr lang="en-US" sz="12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1017588" y="133350"/>
            <a:ext cx="8126412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sr-Latn-CS" sz="2000" b="1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3" name="Text Placeholder 5"/>
          <p:cNvSpPr txBox="1">
            <a:spLocks/>
          </p:cNvSpPr>
          <p:nvPr/>
        </p:nvSpPr>
        <p:spPr>
          <a:xfrm>
            <a:off x="1500166" y="142858"/>
            <a:ext cx="6000792" cy="576064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sr-Cyrl-R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Алерго пробе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857238"/>
            <a:ext cx="707236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Кожне алерго пробе показале алергију на:</a:t>
            </a:r>
          </a:p>
          <a:p>
            <a:pPr marL="342900" indent="-342900">
              <a:buAutoNum type="arabicPeriod"/>
            </a:pPr>
            <a:r>
              <a:rPr lang="sr-Cyrl-RS" sz="16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Инхалаторне алергене</a:t>
            </a: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- полен, плесан, грињу, кућну прашину и дим цигарета</a:t>
            </a:r>
          </a:p>
          <a:p>
            <a:pPr marL="342900" indent="-342900">
              <a:buAutoNum type="arabicPeriod"/>
            </a:pPr>
            <a:r>
              <a:rPr lang="sr-Cyrl-RS" sz="16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Нутритивне алергене</a:t>
            </a: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- парадајз, јагоде, јаја, орашасте плодове</a:t>
            </a:r>
          </a:p>
          <a:p>
            <a:pPr marL="342900" indent="-342900">
              <a:buAutoNum type="arabicPeriod"/>
            </a:pPr>
            <a:r>
              <a:rPr lang="sr-Cyrl-RS" sz="16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Латекс</a:t>
            </a:r>
          </a:p>
          <a:p>
            <a:pPr marL="342900" indent="-342900"/>
            <a:endParaRPr lang="sr-Cyrl-RS" sz="1600" b="1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 marL="342900" indent="-342900"/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Алергијска основа потврђена и одређивањем укупних</a:t>
            </a:r>
          </a:p>
          <a:p>
            <a:pPr marL="342900" indent="-342900"/>
            <a:r>
              <a:rPr lang="sr-Latn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IgE</a:t>
            </a: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антитела у серуму, која су </a:t>
            </a:r>
          </a:p>
          <a:p>
            <a:pPr marL="342900" indent="-342900"/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износила 321, као и и налазом </a:t>
            </a:r>
          </a:p>
          <a:p>
            <a:pPr marL="342900" indent="-342900"/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еозинофилије у крвној слици.</a:t>
            </a:r>
            <a:endParaRPr lang="en-US" sz="1600" b="1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6" name="Picture 5" descr="1599991810616511810969650289394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4" y="2690956"/>
            <a:ext cx="3469710" cy="230968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5"/>
          <p:cNvSpPr txBox="1">
            <a:spLocks/>
          </p:cNvSpPr>
          <p:nvPr/>
        </p:nvSpPr>
        <p:spPr>
          <a:xfrm>
            <a:off x="1714480" y="142858"/>
            <a:ext cx="6000792" cy="576064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sr-Cyrl-R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Дијагноза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5984" y="1500180"/>
            <a:ext cx="46434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000" b="1" i="1" dirty="0" smtClean="0">
                <a:solidFill>
                  <a:schemeClr val="accent2">
                    <a:lumMod val="50000"/>
                  </a:schemeClr>
                </a:solidFill>
              </a:rPr>
              <a:t>Asthma praedominanter allergicum</a:t>
            </a:r>
          </a:p>
          <a:p>
            <a:pPr algn="ctr"/>
            <a:r>
              <a:rPr lang="sr-Latn-RS" sz="2000" b="1" i="1" dirty="0" smtClean="0">
                <a:solidFill>
                  <a:schemeClr val="accent2">
                    <a:lumMod val="50000"/>
                  </a:schemeClr>
                </a:solidFill>
              </a:rPr>
              <a:t>Hypertensia arterialis essentialis</a:t>
            </a:r>
            <a:endParaRPr lang="en-US" sz="20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ChangeArrowheads="1"/>
          </p:cNvSpPr>
          <p:nvPr/>
        </p:nvSpPr>
        <p:spPr bwMode="auto">
          <a:xfrm>
            <a:off x="828675" y="428610"/>
            <a:ext cx="8315325" cy="460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x-none" sz="2000" b="1" i="0" dirty="0">
                <a:solidFill>
                  <a:schemeClr val="accent2">
                    <a:lumMod val="50000"/>
                  </a:schemeClr>
                </a:solidFill>
                <a:latin typeface="+mj-lt"/>
                <a:cs typeface="+mn-cs"/>
              </a:rPr>
              <a:t>Корак</a:t>
            </a:r>
            <a:r>
              <a:rPr lang="sl-SI" sz="2000" b="1" i="0" dirty="0">
                <a:solidFill>
                  <a:schemeClr val="accent2">
                    <a:lumMod val="50000"/>
                  </a:schemeClr>
                </a:solidFill>
                <a:latin typeface="+mj-lt"/>
                <a:cs typeface="+mn-cs"/>
              </a:rPr>
              <a:t> </a:t>
            </a:r>
            <a:r>
              <a:rPr lang="x-none" sz="2000" b="1" i="0" dirty="0">
                <a:solidFill>
                  <a:schemeClr val="accent2">
                    <a:lumMod val="50000"/>
                  </a:schemeClr>
                </a:solidFill>
                <a:latin typeface="+mj-lt"/>
                <a:cs typeface="+mn-cs"/>
              </a:rPr>
              <a:t>3</a:t>
            </a:r>
            <a:r>
              <a:rPr lang="sl-SI" sz="2000" b="1" i="0" dirty="0">
                <a:solidFill>
                  <a:schemeClr val="accent2">
                    <a:lumMod val="50000"/>
                  </a:schemeClr>
                </a:solidFill>
                <a:latin typeface="+mj-lt"/>
                <a:cs typeface="+mn-cs"/>
              </a:rPr>
              <a:t> – </a:t>
            </a:r>
            <a:r>
              <a:rPr lang="x-none" sz="2000" b="1" i="0" dirty="0">
                <a:solidFill>
                  <a:schemeClr val="accent2">
                    <a:lumMod val="50000"/>
                  </a:schemeClr>
                </a:solidFill>
                <a:latin typeface="+mj-lt"/>
                <a:cs typeface="+mn-cs"/>
              </a:rPr>
              <a:t>Лек за отклањање симптома плус 1 или 2 за контролу</a:t>
            </a:r>
            <a:endParaRPr lang="en-GB" sz="2000" b="1" i="0" dirty="0">
              <a:solidFill>
                <a:schemeClr val="accent2">
                  <a:lumMod val="50000"/>
                </a:schemeClr>
              </a:solidFill>
              <a:latin typeface="+mj-lt"/>
              <a:cs typeface="+mn-cs"/>
            </a:endParaRPr>
          </a:p>
        </p:txBody>
      </p:sp>
      <p:graphicFrame>
        <p:nvGraphicFramePr>
          <p:cNvPr id="156675" name="Group 3"/>
          <p:cNvGraphicFramePr>
            <a:graphicFrameLocks noGrp="1"/>
          </p:cNvGraphicFramePr>
          <p:nvPr/>
        </p:nvGraphicFramePr>
        <p:xfrm>
          <a:off x="412750" y="1398985"/>
          <a:ext cx="8320088" cy="3622757"/>
        </p:xfrm>
        <a:graphic>
          <a:graphicData uri="http://schemas.openxmlformats.org/drawingml/2006/table">
            <a:tbl>
              <a:tblPr/>
              <a:tblGrid>
                <a:gridCol w="1717675"/>
                <a:gridCol w="1609725"/>
                <a:gridCol w="1665288"/>
                <a:gridCol w="1663700"/>
                <a:gridCol w="95250"/>
                <a:gridCol w="1568450"/>
              </a:tblGrid>
              <a:tr h="2286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Корак</a:t>
                      </a:r>
                      <a:r>
                        <a:rPr kumimoji="0" lang="sl-SI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1</a:t>
                      </a: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45720" marR="45720" marT="34292" marB="34292" anchor="ctr" horzOverflow="overflow">
                    <a:lnL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1C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Корак</a:t>
                      </a:r>
                      <a:r>
                        <a:rPr kumimoji="0" lang="sl-SI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2</a:t>
                      </a: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45720" marR="45720" marT="34292" marB="34292" anchor="ctr" horzOverflow="overflow">
                    <a:lnL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1C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Корак</a:t>
                      </a:r>
                      <a:r>
                        <a:rPr kumimoji="0" lang="sl-SI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3</a:t>
                      </a: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45720" marR="45720" marT="34292" marB="34292" anchor="ctr" horzOverflow="overflow">
                    <a:lnL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1C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Корак</a:t>
                      </a:r>
                      <a:r>
                        <a:rPr kumimoji="0" lang="sl-SI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4</a:t>
                      </a: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45720" marR="45720" marT="34292" marB="34292" anchor="ctr" horzOverflow="overflow">
                    <a:lnL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1C0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Корак</a:t>
                      </a:r>
                      <a:r>
                        <a:rPr kumimoji="0" lang="sl-SI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5</a:t>
                      </a: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45720" marR="45720" marT="34292" marB="34292" anchor="ctr" horzOverflow="overflow">
                    <a:lnL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1C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8615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Едукација</a:t>
                      </a:r>
                      <a:r>
                        <a:rPr kumimoji="0" lang="sl-SI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x-none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о</a:t>
                      </a:r>
                      <a:r>
                        <a:rPr kumimoji="0" lang="sl-SI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x-none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астми</a:t>
                      </a: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marT="34292" marB="34292" anchor="ctr" horzOverflow="overflow">
                    <a:lnL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8615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Контрола</a:t>
                      </a:r>
                      <a:r>
                        <a:rPr kumimoji="0" lang="sl-SI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 </a:t>
                      </a:r>
                      <a:r>
                        <a:rPr kumimoji="0" lang="x-none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средине</a:t>
                      </a:r>
                      <a:r>
                        <a:rPr kumimoji="0" lang="sl-SI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x-none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у</a:t>
                      </a:r>
                      <a:r>
                        <a:rPr kumimoji="0" lang="sl-SI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x-none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окружењу</a:t>
                      </a:r>
                      <a:endParaRPr kumimoji="0" lang="sl-SI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marT="34292" marB="34292" anchor="ctr" horzOverflow="overflow">
                    <a:lnL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41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x-none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По</a:t>
                      </a:r>
                      <a:r>
                        <a:rPr kumimoji="0" lang="sl-SI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x-none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потреби</a:t>
                      </a:r>
                      <a:r>
                        <a:rPr kumimoji="0" lang="sl-SI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x-none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брзоде</a:t>
                      </a:r>
                      <a:r>
                        <a:rPr kumimoji="0" lang="sl-SI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-</a:t>
                      </a:r>
                      <a:br>
                        <a:rPr kumimoji="0" lang="sl-SI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sl-SI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x-none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луј</a:t>
                      </a:r>
                      <a:r>
                        <a:rPr kumimoji="0" lang="x-none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ући</a:t>
                      </a:r>
                      <a:r>
                        <a:rPr kumimoji="0" lang="sl-SI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l-GR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β</a:t>
                      </a:r>
                      <a:r>
                        <a:rPr kumimoji="0" lang="sl-SI" sz="9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sl-SI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x-none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агонист</a:t>
                      </a:r>
                      <a:endParaRPr kumimoji="0" lang="sl-SI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marT="34292" marB="34292" anchor="ctr" horzOverflow="overflow">
                    <a:lnL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99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                                  </a:t>
                      </a:r>
                      <a:r>
                        <a:rPr kumimoji="0" lang="x-none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По</a:t>
                      </a:r>
                      <a:r>
                        <a:rPr kumimoji="0" lang="sl-SI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x-none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потреби</a:t>
                      </a:r>
                      <a:r>
                        <a:rPr kumimoji="0" lang="sl-SI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x-none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брзоделујући</a:t>
                      </a:r>
                      <a:r>
                        <a:rPr kumimoji="0" lang="sl-SI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l-G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β</a:t>
                      </a:r>
                      <a:r>
                        <a:rPr kumimoji="0" lang="sl-SI" sz="11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sl-SI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x-none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агонист</a:t>
                      </a:r>
                      <a:endParaRPr kumimoji="0" lang="sl-SI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45720" marR="45720" marT="34292" marB="34292" anchor="ctr" horzOverflow="overflow">
                    <a:lnL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8646">
                <a:tc row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x-none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Опције</a:t>
                      </a:r>
                      <a:r>
                        <a:rPr kumimoji="0" lang="sl-SI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x-none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лекова</a:t>
                      </a:r>
                      <a:r>
                        <a:rPr kumimoji="0" lang="sl-SI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br>
                        <a:rPr kumimoji="0" lang="sl-SI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sl-SI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x-none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за</a:t>
                      </a:r>
                      <a:r>
                        <a:rPr kumimoji="0" lang="sl-SI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x-none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контролу</a:t>
                      </a:r>
                      <a:endParaRPr kumimoji="0" lang="sl-SI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marT="34292" marB="34292" anchor="ctr" horzOverflow="overflow">
                    <a:lnL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1C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Изаберите</a:t>
                      </a:r>
                      <a:r>
                        <a:rPr kumimoji="0" lang="sl-SI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x-none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једну</a:t>
                      </a:r>
                      <a:endParaRPr kumimoji="0" lang="sl-SI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marT="34292" marB="34292" anchor="ctr" horzOverflow="overflow">
                    <a:lnL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1C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И</a:t>
                      </a:r>
                      <a:r>
                        <a:rPr kumimoji="0" lang="x-none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заберите</a:t>
                      </a:r>
                      <a:r>
                        <a:rPr kumimoji="0" lang="sl-SI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x-none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једну</a:t>
                      </a:r>
                      <a:endParaRPr kumimoji="0" lang="sl-SI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marT="34292" marB="34292" anchor="ctr" horzOverflow="overflow">
                    <a:lnL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1C0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Додати</a:t>
                      </a:r>
                      <a:r>
                        <a:rPr kumimoji="0" lang="sl-SI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x-none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један</a:t>
                      </a:r>
                      <a:r>
                        <a:rPr kumimoji="0" lang="sl-SI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/>
                      </a:r>
                      <a:br>
                        <a:rPr kumimoji="0" lang="sl-SI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x-none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или</a:t>
                      </a:r>
                      <a:r>
                        <a:rPr kumimoji="0" lang="sl-SI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x-none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више</a:t>
                      </a:r>
                      <a:r>
                        <a:rPr kumimoji="0" lang="sl-SI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L="45720" marR="45720" marT="34292" marB="34292" anchor="ctr" horzOverflow="overflow">
                    <a:lnL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1C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Додати</a:t>
                      </a:r>
                      <a:r>
                        <a:rPr kumimoji="0" lang="sl-SI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x-none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један</a:t>
                      </a:r>
                      <a:r>
                        <a:rPr kumimoji="0" lang="sl-SI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x-none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или</a:t>
                      </a:r>
                      <a:r>
                        <a:rPr kumimoji="0" lang="sl-SI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x-none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оба</a:t>
                      </a:r>
                      <a:endParaRPr kumimoji="0" lang="sl-SI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marT="34292" marB="34292" anchor="ctr" horzOverflow="overflow">
                    <a:lnL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1C0FF"/>
                    </a:solidFill>
                  </a:tcPr>
                </a:tc>
              </a:tr>
              <a:tr h="6191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Ниска</a:t>
                      </a:r>
                      <a:r>
                        <a:rPr kumimoji="0" lang="sl-SI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x-none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доза</a:t>
                      </a:r>
                      <a:r>
                        <a:rPr kumimoji="0" lang="sl-SI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IKS*</a:t>
                      </a:r>
                    </a:p>
                  </a:txBody>
                  <a:tcPr marL="45720" marR="45720" marT="34292" marB="34292" anchor="ctr" horzOverflow="overflow">
                    <a:lnL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Ниска</a:t>
                      </a:r>
                      <a:r>
                        <a:rPr kumimoji="0" lang="sl-SI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x-none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доза</a:t>
                      </a:r>
                      <a:r>
                        <a:rPr kumimoji="0" lang="sl-SI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IKS </a:t>
                      </a:r>
                      <a:r>
                        <a:rPr kumimoji="0" lang="x-none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плус</a:t>
                      </a:r>
                      <a:r>
                        <a:rPr kumimoji="0" lang="sl-SI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x-none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дугоделујући</a:t>
                      </a:r>
                      <a:r>
                        <a:rPr kumimoji="0" lang="sl-SI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br>
                        <a:rPr kumimoji="0" lang="sl-SI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l-GR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β</a:t>
                      </a:r>
                      <a:r>
                        <a:rPr kumimoji="0" lang="sl-SI" sz="9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sl-SI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x-none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агонист</a:t>
                      </a:r>
                      <a:endParaRPr kumimoji="0" lang="sl-SI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45720" marR="45720" marT="34292" marB="34292" anchor="ctr" horzOverflow="overflow">
                    <a:lnL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Средња</a:t>
                      </a:r>
                      <a:r>
                        <a:rPr kumimoji="0" lang="sl-SI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x-none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или</a:t>
                      </a:r>
                      <a:r>
                        <a:rPr kumimoji="0" lang="sl-SI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x-none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висока</a:t>
                      </a:r>
                      <a:r>
                        <a:rPr kumimoji="0" lang="sl-SI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x-none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доза</a:t>
                      </a:r>
                      <a:r>
                        <a:rPr kumimoji="0" lang="sl-SI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IKS </a:t>
                      </a:r>
                      <a:r>
                        <a:rPr kumimoji="0" lang="x-none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плус</a:t>
                      </a:r>
                      <a:r>
                        <a:rPr kumimoji="0" lang="sl-SI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x-none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дугоделујући</a:t>
                      </a:r>
                      <a:r>
                        <a:rPr kumimoji="0" lang="sl-SI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/>
                      </a:r>
                      <a:br>
                        <a:rPr kumimoji="0" lang="sl-SI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sl-SI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l-GR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β</a:t>
                      </a:r>
                      <a:r>
                        <a:rPr kumimoji="0" lang="sl-SI" sz="9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sl-SI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x-none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агонист</a:t>
                      </a:r>
                      <a:endParaRPr kumimoji="0" lang="sl-SI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45720" marR="45720" marT="34292" marB="34292" anchor="ctr" horzOverflow="overflow">
                    <a:lnL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Орални</a:t>
                      </a:r>
                      <a:r>
                        <a:rPr kumimoji="0" lang="sl-SI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x-none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кортикостероид</a:t>
                      </a:r>
                      <a:r>
                        <a:rPr kumimoji="0" lang="sl-SI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(</a:t>
                      </a:r>
                      <a:r>
                        <a:rPr kumimoji="0" lang="x-none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најнижа</a:t>
                      </a:r>
                      <a:r>
                        <a:rPr kumimoji="0" lang="sl-SI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x-none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доза</a:t>
                      </a:r>
                      <a:r>
                        <a:rPr kumimoji="0" lang="sl-SI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</a:txBody>
                  <a:tcPr marL="45720" marR="45720" marT="34292" marB="34292" anchor="ctr" horzOverflow="overflow">
                    <a:lnL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3886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Модификатори</a:t>
                      </a:r>
                      <a:r>
                        <a:rPr kumimoji="0" lang="sl-SI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x-none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леукотриена</a:t>
                      </a:r>
                      <a:r>
                        <a:rPr kumimoji="0" lang="sl-SI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**</a:t>
                      </a:r>
                    </a:p>
                  </a:txBody>
                  <a:tcPr marL="45720" marR="45720" marT="34292" marB="34292" anchor="ctr" horzOverflow="overflow">
                    <a:lnL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Средња</a:t>
                      </a:r>
                      <a:r>
                        <a:rPr kumimoji="0" lang="sl-SI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x-none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или</a:t>
                      </a:r>
                      <a:r>
                        <a:rPr kumimoji="0" lang="sl-SI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x-none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висока</a:t>
                      </a:r>
                      <a:r>
                        <a:rPr kumimoji="0" lang="sl-SI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br>
                        <a:rPr kumimoji="0" lang="sl-SI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x-none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доза</a:t>
                      </a:r>
                      <a:r>
                        <a:rPr kumimoji="0" lang="sl-SI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l-SI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IKS</a:t>
                      </a:r>
                    </a:p>
                  </a:txBody>
                  <a:tcPr marL="45720" marR="45720" marT="34292" marB="34292" anchor="ctr" horzOverflow="overflow">
                    <a:lnL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Модификатор</a:t>
                      </a:r>
                      <a:r>
                        <a:rPr kumimoji="0" lang="sl-SI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x-none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леукотриена</a:t>
                      </a:r>
                      <a:endParaRPr kumimoji="0" lang="sl-SI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marT="34292" marB="34292" anchor="ctr" horzOverflow="overflow">
                    <a:lnL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Лечење</a:t>
                      </a:r>
                      <a:r>
                        <a:rPr kumimoji="0" lang="sl-SI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x-none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са</a:t>
                      </a:r>
                      <a:r>
                        <a:rPr kumimoji="0" lang="sl-SI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/>
                      </a:r>
                      <a:br>
                        <a:rPr kumimoji="0" lang="sl-SI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x-none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Анти</a:t>
                      </a:r>
                      <a:r>
                        <a:rPr kumimoji="0" lang="sl-SI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-IgE</a:t>
                      </a:r>
                      <a:endParaRPr kumimoji="0" lang="sl-SI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marT="34292" marB="34292" anchor="ctr" horzOverflow="overflow">
                    <a:lnL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5029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marT="34292" marB="34292" anchor="ctr" horzOverflow="overflow">
                    <a:lnL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Ниска</a:t>
                      </a:r>
                      <a:r>
                        <a:rPr kumimoji="0" lang="sl-SI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x-none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доза</a:t>
                      </a:r>
                      <a:r>
                        <a:rPr kumimoji="0" lang="sl-SI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IKS </a:t>
                      </a:r>
                      <a:r>
                        <a:rPr kumimoji="0" lang="x-none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плус</a:t>
                      </a:r>
                      <a:r>
                        <a:rPr kumimoji="0" lang="sl-SI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x-none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модификатор</a:t>
                      </a:r>
                      <a:r>
                        <a:rPr kumimoji="0" lang="sl-SI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x-none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леукотриена</a:t>
                      </a:r>
                      <a:endParaRPr kumimoji="0" lang="sl-SI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marT="34292" marB="34292" anchor="ctr" horzOverflow="overflow">
                    <a:lnL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Спороослобађајући</a:t>
                      </a:r>
                      <a:r>
                        <a:rPr kumimoji="0" lang="sl-SI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x-none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теофилин</a:t>
                      </a:r>
                      <a:endParaRPr kumimoji="0" lang="sl-SI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marT="34292" marB="34292" anchor="ctr" horzOverflow="overflow">
                    <a:lnL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marT="34292" marB="34292" anchor="ctr" horzOverflow="overflow">
                    <a:lnL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64012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marT="34292" marB="34292" anchor="ctr" horzOverflow="overflow">
                    <a:lnL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Ниска</a:t>
                      </a:r>
                      <a:r>
                        <a:rPr kumimoji="0" lang="sl-SI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x-none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доза</a:t>
                      </a:r>
                      <a:r>
                        <a:rPr kumimoji="0" lang="sl-SI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IKS </a:t>
                      </a:r>
                      <a:r>
                        <a:rPr kumimoji="0" lang="x-none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плус</a:t>
                      </a:r>
                      <a:r>
                        <a:rPr kumimoji="0" lang="sl-SI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x-none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спороослобађајући</a:t>
                      </a:r>
                      <a:r>
                        <a:rPr kumimoji="0" lang="sl-SI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x-none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теофилин</a:t>
                      </a:r>
                      <a:endParaRPr kumimoji="0" lang="sl-SI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marT="34292" marB="34292" anchor="ctr" horzOverflow="overflow">
                    <a:lnL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marT="34292" marB="34292" anchor="ctr" horzOverflow="overflow">
                    <a:lnL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marT="34292" marB="34292" anchor="ctr" horzOverflow="overflow">
                    <a:lnL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  <p:sp>
        <p:nvSpPr>
          <p:cNvPr id="146486" name="AutoShape 54"/>
          <p:cNvSpPr>
            <a:spLocks noChangeArrowheads="1"/>
          </p:cNvSpPr>
          <p:nvPr/>
        </p:nvSpPr>
        <p:spPr bwMode="auto">
          <a:xfrm>
            <a:off x="0" y="1031082"/>
            <a:ext cx="9144000" cy="465535"/>
          </a:xfrm>
          <a:prstGeom prst="leftRightArrow">
            <a:avLst>
              <a:gd name="adj1" fmla="val 53963"/>
              <a:gd name="adj2" fmla="val 57562"/>
            </a:avLst>
          </a:prstGeom>
          <a:gradFill rotWithShape="1">
            <a:gsLst>
              <a:gs pos="0">
                <a:srgbClr val="3399FF"/>
              </a:gs>
              <a:gs pos="50000">
                <a:srgbClr val="99CCFF"/>
              </a:gs>
              <a:gs pos="100000">
                <a:srgbClr val="3399FF"/>
              </a:gs>
            </a:gsLst>
            <a:lin ang="0" scaled="1"/>
          </a:gradFill>
          <a:ln w="9525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sr-Latn-CS" altLang="en-US"/>
          </a:p>
        </p:txBody>
      </p:sp>
      <p:sp>
        <p:nvSpPr>
          <p:cNvPr id="146487" name="Text Box 55"/>
          <p:cNvSpPr txBox="1">
            <a:spLocks noChangeArrowheads="1"/>
          </p:cNvSpPr>
          <p:nvPr/>
        </p:nvSpPr>
        <p:spPr bwMode="auto">
          <a:xfrm>
            <a:off x="3698875" y="1138237"/>
            <a:ext cx="159691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sl-SI" altLang="en-US" sz="1600">
                <a:solidFill>
                  <a:srgbClr val="000000"/>
                </a:solidFill>
              </a:rPr>
              <a:t>Koraci u terapiji</a:t>
            </a:r>
            <a:endParaRPr lang="en-US" altLang="en-US" sz="1600">
              <a:solidFill>
                <a:srgbClr val="000000"/>
              </a:solidFill>
            </a:endParaRPr>
          </a:p>
        </p:txBody>
      </p:sp>
      <p:sp>
        <p:nvSpPr>
          <p:cNvPr id="156728" name="Text Box 56"/>
          <p:cNvSpPr txBox="1">
            <a:spLocks noChangeArrowheads="1"/>
          </p:cNvSpPr>
          <p:nvPr/>
        </p:nvSpPr>
        <p:spPr bwMode="auto">
          <a:xfrm>
            <a:off x="361950" y="939404"/>
            <a:ext cx="9877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x-none" sz="1400" i="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смањење</a:t>
            </a:r>
            <a:endParaRPr lang="en-US" sz="1400" i="0" dirty="0">
              <a:effectLst>
                <a:outerShdw blurRad="38100" dist="38100" dir="2700000" algn="tl">
                  <a:srgbClr val="000000"/>
                </a:outerShdw>
              </a:effectLst>
              <a:cs typeface="+mn-cs"/>
            </a:endParaRPr>
          </a:p>
        </p:txBody>
      </p:sp>
      <p:sp>
        <p:nvSpPr>
          <p:cNvPr id="156729" name="Text Box 57"/>
          <p:cNvSpPr txBox="1">
            <a:spLocks noChangeArrowheads="1"/>
          </p:cNvSpPr>
          <p:nvPr/>
        </p:nvSpPr>
        <p:spPr bwMode="auto">
          <a:xfrm>
            <a:off x="7781926" y="940594"/>
            <a:ext cx="101944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x-none" sz="1400" i="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повећање</a:t>
            </a:r>
            <a:endParaRPr lang="en-US" sz="1400" i="0" dirty="0">
              <a:effectLst>
                <a:outerShdw blurRad="38100" dist="38100" dir="2700000" algn="tl">
                  <a:srgbClr val="000000"/>
                </a:outerShdw>
              </a:effectLst>
              <a:cs typeface="+mn-cs"/>
            </a:endParaRPr>
          </a:p>
        </p:txBody>
      </p:sp>
      <p:sp>
        <p:nvSpPr>
          <p:cNvPr id="156730" name="Text Box 58"/>
          <p:cNvSpPr txBox="1">
            <a:spLocks noChangeArrowheads="1"/>
          </p:cNvSpPr>
          <p:nvPr/>
        </p:nvSpPr>
        <p:spPr bwMode="auto">
          <a:xfrm>
            <a:off x="355600" y="4674394"/>
            <a:ext cx="33591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it-IT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*IKS</a:t>
            </a:r>
            <a:r>
              <a:rPr lang="sl-SI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 </a:t>
            </a:r>
            <a:r>
              <a:rPr lang="it-IT" sz="1200" dirty="0">
                <a:cs typeface="+mn-cs"/>
              </a:rPr>
              <a:t>= </a:t>
            </a:r>
            <a:r>
              <a:rPr lang="x-none" sz="1200" dirty="0">
                <a:cs typeface="+mn-cs"/>
              </a:rPr>
              <a:t>инхалациони</a:t>
            </a:r>
            <a:r>
              <a:rPr lang="it-IT" sz="1200" dirty="0">
                <a:cs typeface="+mn-cs"/>
              </a:rPr>
              <a:t> </a:t>
            </a:r>
            <a:r>
              <a:rPr lang="x-none" sz="1200" dirty="0">
                <a:cs typeface="+mn-cs"/>
              </a:rPr>
              <a:t>кортикостероиди</a:t>
            </a:r>
            <a:endParaRPr lang="it-IT" sz="1200" dirty="0">
              <a:cs typeface="+mn-cs"/>
            </a:endParaRPr>
          </a:p>
          <a:p>
            <a:pPr eaLnBrk="0" hangingPunct="0">
              <a:defRPr/>
            </a:pPr>
            <a:r>
              <a:rPr lang="it-IT" sz="1200" dirty="0">
                <a:cs typeface="+mn-cs"/>
              </a:rPr>
              <a:t>** </a:t>
            </a:r>
            <a:r>
              <a:rPr lang="x-none" sz="1200" dirty="0">
                <a:cs typeface="+mn-cs"/>
              </a:rPr>
              <a:t>Рецептори</a:t>
            </a:r>
            <a:r>
              <a:rPr lang="it-IT" sz="1200" dirty="0">
                <a:cs typeface="+mn-cs"/>
              </a:rPr>
              <a:t> </a:t>
            </a:r>
            <a:r>
              <a:rPr lang="x-none" sz="1200" dirty="0">
                <a:cs typeface="+mn-cs"/>
              </a:rPr>
              <a:t>антагониста</a:t>
            </a:r>
            <a:r>
              <a:rPr lang="it-IT" sz="1200" dirty="0">
                <a:cs typeface="+mn-cs"/>
              </a:rPr>
              <a:t> </a:t>
            </a:r>
            <a:r>
              <a:rPr lang="x-none" sz="1200" dirty="0">
                <a:cs typeface="+mn-cs"/>
              </a:rPr>
              <a:t>или</a:t>
            </a:r>
            <a:r>
              <a:rPr lang="it-IT" sz="1200" dirty="0">
                <a:cs typeface="+mn-cs"/>
              </a:rPr>
              <a:t> </a:t>
            </a:r>
            <a:r>
              <a:rPr lang="x-none" sz="1200" dirty="0">
                <a:cs typeface="+mn-cs"/>
              </a:rPr>
              <a:t>инхибитори</a:t>
            </a:r>
            <a:endParaRPr lang="en-US" sz="1200" dirty="0">
              <a:cs typeface="+mn-cs"/>
            </a:endParaRPr>
          </a:p>
        </p:txBody>
      </p:sp>
      <p:pic>
        <p:nvPicPr>
          <p:cNvPr id="146491" name="Picture 61" descr="glob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1939" y="78582"/>
            <a:ext cx="879475" cy="679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6492" name="Oval 58"/>
          <p:cNvSpPr>
            <a:spLocks noChangeArrowheads="1"/>
          </p:cNvSpPr>
          <p:nvPr/>
        </p:nvSpPr>
        <p:spPr bwMode="auto">
          <a:xfrm>
            <a:off x="3656013" y="1310879"/>
            <a:ext cx="1708150" cy="3526631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lIns="90487" tIns="44450" rIns="90487" bIns="44450" anchor="ctr"/>
          <a:lstStyle/>
          <a:p>
            <a:pPr eaLnBrk="0" hangingPunct="0"/>
            <a:endParaRPr lang="sr-Latn-C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0" y="214296"/>
            <a:ext cx="8126413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sr-Cyrl-RS" sz="20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Дефиниција астме и ХОБП-а</a:t>
            </a:r>
            <a:endParaRPr lang="sr-Latn-CS" sz="2000" b="1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357188" y="1142990"/>
            <a:ext cx="7643836" cy="2643206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sr-Cyrl-RS" sz="14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Астма</a:t>
            </a:r>
            <a:r>
              <a:rPr lang="sr-Cyrl-RS" sz="14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је хетерогена болест, обично карактерисана </a:t>
            </a:r>
            <a:r>
              <a:rPr lang="sr-Cyrl-RS" sz="14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хроничном инфламацијом   дисајних путева</a:t>
            </a:r>
            <a:r>
              <a:rPr lang="sr-Cyrl-RS" sz="14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. Дефинише се историјом респираторних симптома као што су  </a:t>
            </a:r>
            <a:r>
              <a:rPr lang="sr-Cyrl-RS" sz="14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звиждање</a:t>
            </a:r>
            <a:r>
              <a:rPr lang="sr-Cyrl-RS" sz="14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, </a:t>
            </a:r>
            <a:r>
              <a:rPr lang="sr-Cyrl-RS" sz="14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недостатак даха</a:t>
            </a:r>
            <a:r>
              <a:rPr lang="sr-Cyrl-RS" sz="14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, </a:t>
            </a:r>
            <a:r>
              <a:rPr lang="sr-Cyrl-RS" sz="14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стезање у грудима и кашаљ</a:t>
            </a:r>
            <a:r>
              <a:rPr lang="sr-Cyrl-RS" sz="14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, који </a:t>
            </a:r>
            <a:r>
              <a:rPr lang="sr-Cyrl-RS" sz="14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варирају</a:t>
            </a:r>
            <a:r>
              <a:rPr lang="sr-Cyrl-RS" sz="14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током    времена и у интезитету заједно са </a:t>
            </a:r>
            <a:r>
              <a:rPr lang="sr-Cyrl-RS" sz="14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варијабилним ограничењем експиријумског протока ваздуха</a:t>
            </a:r>
          </a:p>
          <a:p>
            <a:pPr algn="just"/>
            <a:endParaRPr lang="sr-Cyrl-RS" sz="1400" b="1" u="sng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sz="14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ХОБП</a:t>
            </a:r>
            <a:r>
              <a:rPr lang="sr-Cyrl-RS" sz="14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је болест која се може превенирати и лечити а карактерише се                   респираторним симптомима, </a:t>
            </a:r>
            <a:r>
              <a:rPr lang="sr-Cyrl-RS" sz="14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ограничењем протока ваздуха у дисајним              путевима</a:t>
            </a:r>
            <a:r>
              <a:rPr lang="sr-Cyrl-RS" sz="14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и/или </a:t>
            </a:r>
            <a:r>
              <a:rPr lang="sr-Cyrl-RS" sz="14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оштећењем алвеола услед деловања штетних честица и гасова</a:t>
            </a:r>
            <a:endParaRPr lang="en-US" sz="1400" b="1" u="sng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1017588" y="133350"/>
            <a:ext cx="8126412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sr-Latn-CS" sz="2200" b="1" dirty="0">
              <a:solidFill>
                <a:srgbClr val="FFC000"/>
              </a:solidFill>
              <a:latin typeface="Arial" charset="0"/>
            </a:endParaRPr>
          </a:p>
        </p:txBody>
      </p:sp>
      <p:sp>
        <p:nvSpPr>
          <p:cNvPr id="3" name="Text Placeholder 5"/>
          <p:cNvSpPr txBox="1">
            <a:spLocks/>
          </p:cNvSpPr>
          <p:nvPr/>
        </p:nvSpPr>
        <p:spPr>
          <a:xfrm>
            <a:off x="1714480" y="142858"/>
            <a:ext cx="6000792" cy="576064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sr-Cyrl-R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Терапија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85918" y="857238"/>
            <a:ext cx="6286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sr-Cyrl-RS" b="1" dirty="0" smtClean="0">
                <a:solidFill>
                  <a:schemeClr val="accent2">
                    <a:lumMod val="50000"/>
                  </a:schemeClr>
                </a:solidFill>
              </a:rPr>
              <a:t>Хигијенско- дијететски режим уз савет о понашању</a:t>
            </a:r>
          </a:p>
          <a:p>
            <a:pPr>
              <a:buFont typeface="Wingdings" pitchFamily="2" charset="2"/>
              <a:buChar char="v"/>
            </a:pPr>
            <a:endParaRPr lang="sr-Cyrl-RS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sr-Cyrl-RS" b="1" dirty="0" smtClean="0">
                <a:solidFill>
                  <a:schemeClr val="accent2">
                    <a:lumMod val="50000"/>
                  </a:schemeClr>
                </a:solidFill>
              </a:rPr>
              <a:t>Инхалациони комбиновани прашак- бета 2 агонист+ кортикостероид</a:t>
            </a:r>
          </a:p>
          <a:p>
            <a:endParaRPr lang="sr-Cyrl-RS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sr-Cyrl-RS" b="1" dirty="0" smtClean="0">
                <a:solidFill>
                  <a:schemeClr val="accent2">
                    <a:lumMod val="50000"/>
                  </a:schemeClr>
                </a:solidFill>
              </a:rPr>
              <a:t>Антихистаминик у облику таблета</a:t>
            </a:r>
          </a:p>
          <a:p>
            <a:pPr>
              <a:buFont typeface="Wingdings" pitchFamily="2" charset="2"/>
              <a:buChar char="v"/>
            </a:pPr>
            <a:endParaRPr lang="sr-Cyrl-RS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sr-Cyrl-RS" b="1" dirty="0" smtClean="0">
                <a:solidFill>
                  <a:schemeClr val="accent2">
                    <a:lumMod val="50000"/>
                  </a:schemeClr>
                </a:solidFill>
              </a:rPr>
              <a:t>Антихипертензив</a:t>
            </a:r>
            <a:endParaRPr lang="en-US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9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sr-Cyrl-RS" altLang="ko-KR" smtClean="0"/>
              <a:t>ХВАЛА </a:t>
            </a:r>
          </a:p>
          <a:p>
            <a:pPr lvl="0"/>
            <a:r>
              <a:rPr lang="sr-Cyrl-RS" altLang="ko-KR" smtClean="0"/>
              <a:t>НА ПАЖЊИ!</a:t>
            </a:r>
            <a:endParaRPr lang="en-US" altLang="ko-K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142844" y="142858"/>
            <a:ext cx="812800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sr-Cyrl-RS" sz="20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Дијагноза астме</a:t>
            </a:r>
            <a:endParaRPr lang="sr-Latn-CS" sz="2000" b="1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928676"/>
            <a:ext cx="6715172" cy="33732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05000"/>
              </a:lnSpc>
              <a:spcBef>
                <a:spcPct val="55000"/>
              </a:spcBef>
              <a:buSzPct val="95000"/>
              <a:buFont typeface="Wingdings" pitchFamily="2" charset="2"/>
              <a:buChar char="Ø"/>
              <a:defRPr/>
            </a:pP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Анамнеза</a:t>
            </a:r>
            <a:r>
              <a:rPr lang="sl-SI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: </a:t>
            </a: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епизодична</a:t>
            </a:r>
            <a:r>
              <a:rPr lang="sl-SI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појава</a:t>
            </a:r>
            <a:r>
              <a:rPr lang="sl-SI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кашља</a:t>
            </a:r>
            <a:r>
              <a:rPr lang="sl-SI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, </a:t>
            </a: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гушења</a:t>
            </a:r>
            <a:r>
              <a:rPr lang="sl-SI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, </a:t>
            </a: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звиждања</a:t>
            </a:r>
            <a:r>
              <a:rPr lang="sr-Latn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  </a:t>
            </a: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или</a:t>
            </a:r>
            <a:r>
              <a:rPr lang="sl-SI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шкрипања</a:t>
            </a:r>
            <a:r>
              <a:rPr lang="sl-SI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у</a:t>
            </a:r>
            <a:r>
              <a:rPr lang="sl-SI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грудима</a:t>
            </a:r>
            <a:r>
              <a:rPr lang="sl-SI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</a:p>
          <a:p>
            <a:pPr marL="457200" indent="-457200">
              <a:lnSpc>
                <a:spcPct val="105000"/>
              </a:lnSpc>
              <a:spcBef>
                <a:spcPct val="55000"/>
              </a:spcBef>
              <a:buSzPct val="95000"/>
              <a:buFont typeface="Wingdings" pitchFamily="2" charset="2"/>
              <a:buChar char="Ø"/>
              <a:defRPr/>
            </a:pP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Физикални</a:t>
            </a:r>
            <a:r>
              <a:rPr lang="sl-SI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преглед</a:t>
            </a:r>
            <a:r>
              <a:rPr lang="sl-SI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(</a:t>
            </a: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аускултацијски</a:t>
            </a:r>
            <a:r>
              <a:rPr lang="sl-SI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налаз</a:t>
            </a:r>
            <a:r>
              <a:rPr lang="sl-SI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експиријумских</a:t>
            </a:r>
            <a:r>
              <a:rPr lang="sl-SI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звиждука</a:t>
            </a:r>
            <a:r>
              <a:rPr lang="sl-SI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)</a:t>
            </a:r>
          </a:p>
          <a:p>
            <a:pPr marL="457200" indent="-457200">
              <a:lnSpc>
                <a:spcPct val="105000"/>
              </a:lnSpc>
              <a:spcBef>
                <a:spcPct val="55000"/>
              </a:spcBef>
              <a:buSzPct val="95000"/>
              <a:buFont typeface="Wingdings" pitchFamily="2" charset="2"/>
              <a:buChar char="Ø"/>
              <a:defRPr/>
            </a:pP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Утврђивање</a:t>
            </a:r>
            <a:r>
              <a:rPr lang="sl-SI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постојања</a:t>
            </a:r>
            <a:r>
              <a:rPr lang="sl-SI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атопије</a:t>
            </a:r>
            <a:r>
              <a:rPr lang="sl-SI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(</a:t>
            </a:r>
            <a:r>
              <a:rPr lang="sr-Latn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Prick</a:t>
            </a:r>
            <a:r>
              <a:rPr lang="sl-SI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пробе</a:t>
            </a:r>
            <a:r>
              <a:rPr lang="sl-SI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, </a:t>
            </a:r>
            <a:r>
              <a:rPr lang="sr-Latn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IgE</a:t>
            </a:r>
            <a:r>
              <a:rPr lang="sl-SI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)</a:t>
            </a:r>
          </a:p>
          <a:p>
            <a:pPr marL="457200" indent="-457200">
              <a:lnSpc>
                <a:spcPct val="105000"/>
              </a:lnSpc>
              <a:spcBef>
                <a:spcPct val="55000"/>
              </a:spcBef>
              <a:buSzPct val="95000"/>
              <a:buFont typeface="Wingdings" pitchFamily="2" charset="2"/>
              <a:buChar char="Ø"/>
              <a:defRPr/>
            </a:pP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Испитивање</a:t>
            </a:r>
            <a:r>
              <a:rPr lang="sl-SI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плућне</a:t>
            </a:r>
            <a:r>
              <a:rPr lang="sl-SI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функције</a:t>
            </a:r>
            <a:r>
              <a:rPr lang="sl-SI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и</a:t>
            </a:r>
            <a:r>
              <a:rPr lang="sl-SI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бронхијалне</a:t>
            </a:r>
            <a:r>
              <a:rPr lang="sl-SI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реактивности</a:t>
            </a:r>
            <a:r>
              <a:rPr lang="sr-Latn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:</a:t>
            </a:r>
            <a:r>
              <a:rPr lang="sl-SI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спирометрија</a:t>
            </a:r>
            <a:r>
              <a:rPr lang="en-U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, </a:t>
            </a: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пикфлоуметрија</a:t>
            </a:r>
            <a:r>
              <a:rPr lang="sl-SI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, </a:t>
            </a: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бронхопровокациони</a:t>
            </a:r>
            <a:r>
              <a:rPr lang="sl-SI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тест</a:t>
            </a:r>
            <a:endParaRPr lang="sl-SI" sz="1600" b="1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 marL="457200" indent="-457200">
              <a:lnSpc>
                <a:spcPct val="105000"/>
              </a:lnSpc>
              <a:spcBef>
                <a:spcPct val="55000"/>
              </a:spcBef>
              <a:buSzPct val="95000"/>
              <a:buFont typeface="Wingdings" pitchFamily="2" charset="2"/>
              <a:buChar char="Ø"/>
              <a:defRPr/>
            </a:pP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Откривање</a:t>
            </a:r>
            <a:r>
              <a:rPr lang="sl-SI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фактора</a:t>
            </a:r>
            <a:r>
              <a:rPr lang="sl-SI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који</a:t>
            </a:r>
            <a:r>
              <a:rPr lang="sl-SI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погоршавају</a:t>
            </a:r>
            <a:r>
              <a:rPr lang="sl-SI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астму</a:t>
            </a:r>
            <a:endParaRPr lang="sl-SI" sz="1600" b="1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 marL="457200" indent="-457200">
              <a:lnSpc>
                <a:spcPct val="105000"/>
              </a:lnSpc>
              <a:spcBef>
                <a:spcPct val="55000"/>
              </a:spcBef>
              <a:buSzPct val="95000"/>
              <a:buFont typeface="Wingdings" pitchFamily="2" charset="2"/>
              <a:buChar char="Ø"/>
              <a:defRPr/>
            </a:pP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Препознавање</a:t>
            </a:r>
            <a:r>
              <a:rPr lang="sl-SI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других</a:t>
            </a:r>
            <a:r>
              <a:rPr lang="sl-SI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обољења</a:t>
            </a:r>
            <a:r>
              <a:rPr lang="sl-SI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која</a:t>
            </a:r>
            <a:r>
              <a:rPr lang="sl-SI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могу</a:t>
            </a:r>
            <a:r>
              <a:rPr lang="sl-SI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личити</a:t>
            </a:r>
            <a:r>
              <a:rPr lang="sl-SI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на</a:t>
            </a:r>
            <a:r>
              <a:rPr lang="sl-SI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астму</a:t>
            </a:r>
            <a:endParaRPr lang="en-US" sz="1600" b="1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142844" y="142858"/>
            <a:ext cx="812800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sr-Cyrl-RS" sz="20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Дијагноза ХОБП</a:t>
            </a:r>
            <a:r>
              <a:rPr lang="sr-Latn-RS" sz="20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-a</a:t>
            </a:r>
            <a:endParaRPr lang="sr-Latn-CS" sz="2000" b="1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928676"/>
            <a:ext cx="6715172" cy="330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96875" indent="-396875">
              <a:lnSpc>
                <a:spcPct val="105000"/>
              </a:lnSpc>
              <a:spcBef>
                <a:spcPct val="15000"/>
              </a:spcBef>
              <a:buSzPct val="105000"/>
              <a:buFont typeface="Wingdings" pitchFamily="2" charset="2"/>
              <a:buChar char="Ø"/>
            </a:pP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Анамнеза</a:t>
            </a:r>
            <a:r>
              <a:rPr lang="sl-SI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:</a:t>
            </a: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</a:p>
          <a:p>
            <a:pPr marL="396875" indent="-396875">
              <a:lnSpc>
                <a:spcPct val="105000"/>
              </a:lnSpc>
              <a:spcBef>
                <a:spcPct val="15000"/>
              </a:spcBef>
              <a:buSzPct val="105000"/>
              <a:buFont typeface="Arial" pitchFamily="34" charset="0"/>
              <a:buChar char="•"/>
            </a:pP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хронични</a:t>
            </a:r>
            <a:r>
              <a:rPr lang="sr-Latn-CS" sz="12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кашаљ </a:t>
            </a:r>
            <a:r>
              <a:rPr lang="sr-Latn-C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(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повремено</a:t>
            </a:r>
            <a:r>
              <a:rPr lang="sr-Latn-C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или</a:t>
            </a:r>
            <a:r>
              <a:rPr lang="sr-Latn-C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свакодневно</a:t>
            </a:r>
            <a:r>
              <a:rPr lang="sr-Latn-C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,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током</a:t>
            </a:r>
            <a:r>
              <a:rPr lang="sr-Latn-C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целог</a:t>
            </a:r>
            <a:r>
              <a:rPr lang="sr-Latn-C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дана</a:t>
            </a:r>
            <a:r>
              <a:rPr lang="sr-Latn-C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,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ретко ноћу</a:t>
            </a:r>
            <a:r>
              <a:rPr lang="sr-Latn-C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)</a:t>
            </a:r>
            <a:endParaRPr lang="sr-Cyrl-RS" sz="1200" b="1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 marL="396875" indent="-396875">
              <a:lnSpc>
                <a:spcPct val="105000"/>
              </a:lnSpc>
              <a:spcBef>
                <a:spcPct val="15000"/>
              </a:spcBef>
              <a:buSzPct val="105000"/>
              <a:buFont typeface="Arial" pitchFamily="34" charset="0"/>
              <a:buChar char="•"/>
            </a:pP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хронично</a:t>
            </a:r>
            <a:r>
              <a:rPr lang="sr-Latn-CS" sz="12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искашљавање</a:t>
            </a:r>
            <a:r>
              <a:rPr lang="sr-Latn-CS" sz="12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Latn-C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(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било</a:t>
            </a:r>
            <a:r>
              <a:rPr lang="sr-Latn-C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која</a:t>
            </a:r>
            <a:r>
              <a:rPr lang="sr-Latn-C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хронична хиперсекреција) </a:t>
            </a:r>
          </a:p>
          <a:p>
            <a:pPr marL="396875" indent="-396875">
              <a:lnSpc>
                <a:spcPct val="105000"/>
              </a:lnSpc>
              <a:spcBef>
                <a:spcPct val="15000"/>
              </a:spcBef>
              <a:buSzPct val="105000"/>
              <a:buFont typeface="Arial" pitchFamily="34" charset="0"/>
              <a:buChar char="•"/>
            </a:pP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диспноја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(прогредирајућа, перзистентна, погоршава</a:t>
            </a:r>
            <a:r>
              <a:rPr lang="sr-Latn-C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се у физичком</a:t>
            </a:r>
            <a:r>
              <a:rPr lang="sr-Latn-C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напору       </a:t>
            </a:r>
            <a:r>
              <a:rPr lang="sr-Latn-R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погоршава</a:t>
            </a:r>
            <a:r>
              <a:rPr lang="sr-Latn-C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се</a:t>
            </a:r>
            <a:r>
              <a:rPr lang="sr-Latn-C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у</a:t>
            </a:r>
            <a:r>
              <a:rPr lang="sr-Latn-C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инфекцији)</a:t>
            </a:r>
            <a:r>
              <a:rPr lang="sr-Latn-C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endParaRPr lang="sr-Cyrl-RS" sz="1200" b="1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 marL="396875" indent="-396875">
              <a:lnSpc>
                <a:spcPct val="105000"/>
              </a:lnSpc>
              <a:spcBef>
                <a:spcPct val="15000"/>
              </a:spcBef>
              <a:buSzPct val="105000"/>
              <a:buFont typeface="Wingdings" pitchFamily="2" charset="2"/>
              <a:buChar char="Ø"/>
            </a:pPr>
            <a:endParaRPr lang="en-US" sz="1200" b="1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 marL="457200" indent="-457200">
              <a:lnSpc>
                <a:spcPct val="105000"/>
              </a:lnSpc>
              <a:spcBef>
                <a:spcPct val="55000"/>
              </a:spcBef>
              <a:buSzPct val="95000"/>
              <a:buFont typeface="Wingdings" pitchFamily="2" charset="2"/>
              <a:buChar char="Ø"/>
              <a:defRPr/>
            </a:pP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Фактори ризика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(дуван, занимање, аерозагађење)</a:t>
            </a:r>
          </a:p>
          <a:p>
            <a:pPr marL="457200" indent="-457200">
              <a:lnSpc>
                <a:spcPct val="105000"/>
              </a:lnSpc>
              <a:spcBef>
                <a:spcPct val="55000"/>
              </a:spcBef>
              <a:buSzPct val="95000"/>
              <a:buFont typeface="Wingdings" pitchFamily="2" charset="2"/>
              <a:buChar char="Ø"/>
              <a:defRPr/>
            </a:pP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Спирометрија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- златни стандард</a:t>
            </a:r>
          </a:p>
          <a:p>
            <a:pPr marL="515938" indent="-515938">
              <a:lnSpc>
                <a:spcPct val="130000"/>
              </a:lnSpc>
              <a:spcBef>
                <a:spcPct val="85000"/>
              </a:spcBef>
              <a:buSzPct val="105000"/>
              <a:buFont typeface="Arial" pitchFamily="34" charset="0"/>
              <a:buChar char="•"/>
            </a:pP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Поређење</a:t>
            </a:r>
            <a:r>
              <a:rPr lang="sr-Latn-C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са</a:t>
            </a:r>
            <a:r>
              <a:rPr lang="sr-Latn-C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нормама</a:t>
            </a:r>
            <a:r>
              <a:rPr lang="sr-Latn-C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базираним</a:t>
            </a:r>
            <a:r>
              <a:rPr lang="sr-Latn-C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на</a:t>
            </a:r>
            <a:r>
              <a:rPr lang="sr-Latn-C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животном</a:t>
            </a:r>
            <a:r>
              <a:rPr lang="sr-Latn-C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добу</a:t>
            </a:r>
            <a:r>
              <a:rPr lang="sr-Latn-C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,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висини</a:t>
            </a:r>
            <a:r>
              <a:rPr lang="sr-Latn-C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и</a:t>
            </a:r>
            <a:r>
              <a:rPr lang="sr-Latn-C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полу</a:t>
            </a:r>
          </a:p>
          <a:p>
            <a:pPr marL="515938" indent="-515938">
              <a:lnSpc>
                <a:spcPct val="130000"/>
              </a:lnSpc>
              <a:spcBef>
                <a:spcPct val="85000"/>
              </a:spcBef>
              <a:buSzPct val="105000"/>
              <a:buFont typeface="Arial" pitchFamily="34" charset="0"/>
              <a:buChar char="•"/>
            </a:pPr>
            <a:r>
              <a:rPr lang="sr-Latn-R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FEV</a:t>
            </a:r>
            <a:r>
              <a:rPr lang="sr-Latn-CS" sz="1200" b="1" baseline="-250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1</a:t>
            </a:r>
            <a:r>
              <a:rPr lang="sr-Latn-C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/</a:t>
            </a:r>
            <a:r>
              <a:rPr lang="sr-Latn-R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FVC</a:t>
            </a:r>
            <a:r>
              <a:rPr lang="sr-Latn-C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&lt; 70%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критеријум за опструкцију</a:t>
            </a:r>
            <a:endParaRPr lang="sr-Latn-CS" sz="1200" b="1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 marL="457200" indent="-457200">
              <a:lnSpc>
                <a:spcPct val="105000"/>
              </a:lnSpc>
              <a:spcBef>
                <a:spcPct val="55000"/>
              </a:spcBef>
              <a:buSzPct val="95000"/>
              <a:buFont typeface="Wingdings" pitchFamily="2" charset="2"/>
              <a:buChar char="Ø"/>
              <a:defRPr/>
            </a:pPr>
            <a:endParaRPr lang="en-US" sz="1200" b="1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r-Cyrl-RS" sz="3200" dirty="0" smtClean="0"/>
              <a:t>Клинички случај број 1.</a:t>
            </a:r>
            <a:endParaRPr lang="en-US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500034" y="142858"/>
            <a:ext cx="8126413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sr-Cyrl-RS" sz="20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Анамнеза</a:t>
            </a:r>
            <a:endParaRPr lang="sr-Latn-CS" sz="2000" b="1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642910" y="642924"/>
            <a:ext cx="8358246" cy="498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  <a:tabLst>
                <a:tab pos="261938" algn="l"/>
              </a:tabLst>
            </a:pP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</a:t>
            </a: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Главне тегобе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: Пацијент се на пријему жали на кашаљ са искашљавањем беличастог садржаја и на         замарање при физичком напору</a:t>
            </a: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  <a:tabLst>
                <a:tab pos="261938" algn="l"/>
              </a:tabLst>
            </a:pP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</a:t>
            </a: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Садашња болест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: М.П. је 59. годишњи стар мушкарац који се јавља лекару због жалби у смислу               недостатка даха. Истиче да је први пут приметио проблеме са дисањем на послу пре отприлике 3 године. Наводи да обавља физички посао у смислу ношења терета на послу последњих 35 година без икаквих      проблема. Међутим, недостатак даха му то сада отежава. Такође наводи да му се тегобе погоршавају када је напољу.</a:t>
            </a: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  <a:tabLst>
                <a:tab pos="261938" algn="l"/>
              </a:tabLst>
            </a:pP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</a:t>
            </a: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Лична анамнеза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: АИМ( пре 7 година, са имплантираним стентом, након 2 године од тада још један стент; нормалан ЕХО срца и стрес ергометрија), хронични бронхитис (већ 8 година, </a:t>
            </a: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имао једну егзарцебацију у   последњих 12 месеци без хоспитализације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), цервикална радикулопатија</a:t>
            </a: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  <a:tabLst>
                <a:tab pos="261938" algn="l"/>
              </a:tabLst>
            </a:pP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</a:t>
            </a: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Породична анамнеза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- Отац боловао од ХОБП-а( пушио лулу 40 година), мајка боловала од срца и            цереброваскуларних болести</a:t>
            </a: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  <a:tabLst>
                <a:tab pos="261938" algn="l"/>
              </a:tabLst>
            </a:pP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</a:t>
            </a: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Социјално-епидемиолошка анамнеза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- Живи са супругом, пушач је већ 40 година, 5-6 цигарета на дан      алкохол не конзумира</a:t>
            </a:r>
            <a:endParaRPr lang="en-US" sz="1200" b="1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  <a:p>
            <a:pPr>
              <a:lnSpc>
                <a:spcPct val="150000"/>
              </a:lnSpc>
              <a:buClr>
                <a:srgbClr val="FFFF00"/>
              </a:buClr>
              <a:tabLst>
                <a:tab pos="261938" algn="l"/>
              </a:tabLst>
            </a:pPr>
            <a:endParaRPr lang="sr-Latn-CS" sz="1200" b="1" dirty="0">
              <a:solidFill>
                <a:srgbClr val="FFFF00"/>
              </a:solidFill>
              <a:latin typeface="Arial" charset="0"/>
            </a:endParaRP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v"/>
              <a:tabLst>
                <a:tab pos="261938" algn="l"/>
              </a:tabLst>
            </a:pPr>
            <a:endParaRPr lang="en-US" sz="1200" b="1" dirty="0">
              <a:solidFill>
                <a:srgbClr val="FFFF00"/>
              </a:solidFill>
              <a:latin typeface="Arial" charset="0"/>
            </a:endParaRP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v"/>
              <a:tabLst>
                <a:tab pos="261938" algn="l"/>
              </a:tabLst>
            </a:pPr>
            <a:endParaRPr lang="sr-Latn-CS" sz="1200" b="1" dirty="0">
              <a:solidFill>
                <a:srgbClr val="FFFF00"/>
              </a:solidFill>
              <a:latin typeface="Arial" charset="0"/>
            </a:endParaRPr>
          </a:p>
          <a:p>
            <a:pPr>
              <a:tabLst>
                <a:tab pos="261938" algn="l"/>
              </a:tabLst>
            </a:pPr>
            <a:endParaRPr lang="en-US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500034" y="142858"/>
            <a:ext cx="8126413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sr-Cyrl-RS" sz="20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Физикални преглед</a:t>
            </a:r>
            <a:endParaRPr lang="sr-Latn-CS" sz="2000" b="1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642910" y="642924"/>
            <a:ext cx="8358246" cy="387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  <a:tabLst>
                <a:tab pos="261938" algn="l"/>
              </a:tabLst>
            </a:pP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Пацијент је на пријему свестан, орјентисан, афебрилан, еупноичан, нормалне остеомускуларне грађе,    </a:t>
            </a: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гојазан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, кожа и видљиве слузнице нормално пребојене</a:t>
            </a: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  <a:tabLst>
                <a:tab pos="261938" algn="l"/>
              </a:tabLst>
            </a:pP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Глава и врат без патолошких промена</a:t>
            </a: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  <a:tabLst>
                <a:tab pos="261938" algn="l"/>
              </a:tabLst>
            </a:pP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Грудни кош: цилиндричан, симетричан, респираторно покретан</a:t>
            </a: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, са коришћењем помоћне респираторне мускулатуре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, аускултаторно над плућима </a:t>
            </a: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дифузно ослабљен дисајни звук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, без  пропратних звучних          феномена , срчана радња ритмична, тонови јасни, шум не чујем</a:t>
            </a: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  <a:tabLst>
                <a:tab pos="261938" algn="l"/>
              </a:tabLst>
            </a:pP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Абдомен: мек палпаторно болно неосетљив, јетра и слезина се не палпирају</a:t>
            </a: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  <a:tabLst>
                <a:tab pos="261938" algn="l"/>
              </a:tabLst>
            </a:pP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Екстремитети: присутни, без отока и деформитета</a:t>
            </a: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  <a:tabLst>
                <a:tab pos="261938" algn="l"/>
              </a:tabLst>
            </a:pP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Неуролошки: без неуролошких испада</a:t>
            </a: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  <a:tabLst>
                <a:tab pos="261938" algn="l"/>
              </a:tabLst>
            </a:pP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Витални знаци: ТА 110/80</a:t>
            </a:r>
            <a:r>
              <a:rPr lang="sr-Latn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mmHg, sf 60/min, RR 16/min, T 37°C, TT 82kg, TV 175cm(BMI 31,2), Sat 93%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на          собном ваздуху</a:t>
            </a:r>
            <a:endParaRPr lang="sr-Latn-RS" sz="1200" b="1" dirty="0" smtClean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tabLst>
                <a:tab pos="261938" algn="l"/>
              </a:tabLst>
            </a:pPr>
            <a:endParaRPr lang="sr-Cyrl-RS" sz="1200" b="1" dirty="0" smtClean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  <a:tabLst>
                <a:tab pos="261938" algn="l"/>
              </a:tabLst>
            </a:pPr>
            <a:endParaRPr lang="sr-Latn-CS" sz="1200" b="1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  <a:p>
            <a:pPr>
              <a:tabLst>
                <a:tab pos="261938" algn="l"/>
              </a:tabLst>
            </a:pPr>
            <a:endParaRPr lang="en-US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9"/>
          <p:cNvSpPr>
            <a:spLocks noChangeArrowheads="1"/>
          </p:cNvSpPr>
          <p:nvPr/>
        </p:nvSpPr>
        <p:spPr bwMode="auto">
          <a:xfrm>
            <a:off x="1664597" y="-79375"/>
            <a:ext cx="7020527" cy="43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sr-Latn-CS" sz="2000" b="1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1714480" y="142858"/>
            <a:ext cx="6000792" cy="576064"/>
          </a:xfrm>
        </p:spPr>
        <p:txBody>
          <a:bodyPr/>
          <a:lstStyle/>
          <a:p>
            <a:r>
              <a:rPr lang="sr-Cyrl-RS" sz="2000" dirty="0" smtClean="0">
                <a:effectLst/>
              </a:rPr>
              <a:t>Радиографија плућа</a:t>
            </a:r>
            <a:endParaRPr lang="en-US" sz="2000" dirty="0">
              <a:effectLst/>
            </a:endParaRPr>
          </a:p>
        </p:txBody>
      </p:sp>
      <p:pic>
        <p:nvPicPr>
          <p:cNvPr id="9" name="Picture 8" descr="emfize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857238"/>
            <a:ext cx="3929072" cy="3929072"/>
          </a:xfrm>
          <a:prstGeom prst="rect">
            <a:avLst/>
          </a:prstGeom>
        </p:spPr>
      </p:pic>
      <p:pic>
        <p:nvPicPr>
          <p:cNvPr id="10" name="Picture 9" descr="lat emfize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857238"/>
            <a:ext cx="4286262" cy="392909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28596" y="4857766"/>
            <a:ext cx="38576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100" b="1" dirty="0" smtClean="0">
                <a:solidFill>
                  <a:schemeClr val="accent2">
                    <a:lumMod val="50000"/>
                  </a:schemeClr>
                </a:solidFill>
              </a:rPr>
              <a:t>хиперинфлација плућа са заравњењем дијафрагми</a:t>
            </a:r>
            <a:endParaRPr lang="en-US" sz="11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43438" y="4881890"/>
            <a:ext cx="38576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100" b="1" dirty="0" smtClean="0">
                <a:solidFill>
                  <a:schemeClr val="accent2">
                    <a:lumMod val="50000"/>
                  </a:schemeClr>
                </a:solidFill>
              </a:rPr>
              <a:t>“бачваст грудни кош“ са повећањем </a:t>
            </a:r>
            <a:r>
              <a:rPr lang="sr-Latn-RS" sz="1100" b="1" dirty="0" smtClean="0">
                <a:solidFill>
                  <a:schemeClr val="accent2">
                    <a:lumMod val="50000"/>
                  </a:schemeClr>
                </a:solidFill>
              </a:rPr>
              <a:t>AP</a:t>
            </a:r>
            <a:r>
              <a:rPr lang="sr-Cyrl-RS" sz="1100" b="1" dirty="0" smtClean="0">
                <a:solidFill>
                  <a:schemeClr val="accent2">
                    <a:lumMod val="50000"/>
                  </a:schemeClr>
                </a:solidFill>
              </a:rPr>
              <a:t> дијаметра</a:t>
            </a:r>
            <a:endParaRPr lang="en-US" sz="11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1016000" y="0"/>
            <a:ext cx="812800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sr-Latn-CS" sz="2000" b="1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1714480" y="142858"/>
            <a:ext cx="6000792" cy="576064"/>
          </a:xfrm>
        </p:spPr>
        <p:txBody>
          <a:bodyPr/>
          <a:lstStyle/>
          <a:p>
            <a:r>
              <a:rPr lang="sr-Cyrl-RS" sz="2000" dirty="0" smtClean="0">
                <a:effectLst/>
              </a:rPr>
              <a:t>Спирометрија</a:t>
            </a:r>
            <a:endParaRPr lang="en-US" sz="2000" dirty="0">
              <a:effectLst/>
            </a:endParaRPr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642910" y="642924"/>
            <a:ext cx="8358246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  <a:tabLst>
                <a:tab pos="261938" algn="l"/>
              </a:tabLst>
            </a:pP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Предвиђена вредност параметара спирометрије за датог пацијента у односу на пол, старост и телесну  висину износе за </a:t>
            </a:r>
            <a:r>
              <a:rPr lang="sr-Latn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FEV1 4.02L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, а за</a:t>
            </a:r>
            <a:r>
              <a:rPr lang="sr-Latn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FVC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4.5</a:t>
            </a:r>
            <a:r>
              <a:rPr lang="sr-Latn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L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</a:t>
            </a:r>
            <a:endParaRPr lang="sr-Latn-RS" sz="1200" b="1" dirty="0" smtClean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  <a:tabLst>
                <a:tab pos="261938" algn="l"/>
              </a:tabLst>
            </a:pP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Пребронходилататорна вредност </a:t>
            </a:r>
            <a:r>
              <a:rPr lang="sr-Latn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FEV1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износи 2.98</a:t>
            </a:r>
            <a:r>
              <a:rPr lang="sr-Latn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L(2.98/4.02=0.74)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тј </a:t>
            </a: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74%</a:t>
            </a: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  <a:tabLst>
                <a:tab pos="261938" algn="l"/>
              </a:tabLst>
            </a:pP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Постбронходилататорна вредност </a:t>
            </a:r>
            <a:r>
              <a:rPr lang="sr-Latn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FEV1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износи 2.75</a:t>
            </a:r>
            <a:r>
              <a:rPr lang="sr-Latn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L(2.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75</a:t>
            </a:r>
            <a:r>
              <a:rPr lang="sr-Latn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/4.02=0.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68</a:t>
            </a:r>
            <a:r>
              <a:rPr lang="sr-Latn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)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тј </a:t>
            </a: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68% </a:t>
            </a: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  <a:tabLst>
                <a:tab pos="261938" algn="l"/>
              </a:tabLst>
            </a:pP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Однос </a:t>
            </a:r>
            <a:r>
              <a:rPr lang="sr-Latn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FEV1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/</a:t>
            </a:r>
            <a:r>
              <a:rPr lang="sr-Latn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FVC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</a:t>
            </a: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је мањи од 70%-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испуњен критеријум за опструкцију</a:t>
            </a: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  <a:tabLst>
                <a:tab pos="261938" algn="l"/>
              </a:tabLst>
            </a:pPr>
            <a:endParaRPr lang="sr-Cyrl-RS" sz="1200" b="1" dirty="0" smtClean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  <a:tabLst>
                <a:tab pos="261938" algn="l"/>
              </a:tabLst>
            </a:pPr>
            <a:endParaRPr lang="sr-Latn-CS" sz="1200" b="1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  <a:p>
            <a:pPr>
              <a:tabLst>
                <a:tab pos="261938" algn="l"/>
              </a:tabLst>
            </a:pPr>
            <a:endParaRPr lang="en-US" sz="1200" dirty="0"/>
          </a:p>
        </p:txBody>
      </p:sp>
      <p:pic>
        <p:nvPicPr>
          <p:cNvPr id="10" name="Picture 9" descr="gin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2191416"/>
            <a:ext cx="5645419" cy="2952084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1142976" y="3214692"/>
            <a:ext cx="1357322" cy="7858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143240" y="3571882"/>
            <a:ext cx="785818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286248" y="3643320"/>
            <a:ext cx="1143008" cy="5000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6072198" y="3643320"/>
            <a:ext cx="571504" cy="5000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 and End Slide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2915</TotalTime>
  <Words>1426</Words>
  <Application>Microsoft Office PowerPoint</Application>
  <PresentationFormat>On-screen Show (16:9)</PresentationFormat>
  <Paragraphs>152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 Unicode MS</vt:lpstr>
      <vt:lpstr>Malgun Gothic</vt:lpstr>
      <vt:lpstr>Arial</vt:lpstr>
      <vt:lpstr>Courier New</vt:lpstr>
      <vt:lpstr>Times New Roman</vt:lpstr>
      <vt:lpstr>Wingdings</vt:lpstr>
      <vt:lpstr>Cover and End Slide Master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Marina</cp:lastModifiedBy>
  <cp:revision>231</cp:revision>
  <dcterms:created xsi:type="dcterms:W3CDTF">2016-12-05T23:26:54Z</dcterms:created>
  <dcterms:modified xsi:type="dcterms:W3CDTF">2020-10-01T18:53:20Z</dcterms:modified>
</cp:coreProperties>
</file>